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82" r:id="rId3"/>
    <p:sldId id="283" r:id="rId4"/>
    <p:sldId id="284" r:id="rId5"/>
    <p:sldId id="286" r:id="rId6"/>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2" autoAdjust="0"/>
  </p:normalViewPr>
  <p:slideViewPr>
    <p:cSldViewPr>
      <p:cViewPr>
        <p:scale>
          <a:sx n="80" d="100"/>
          <a:sy n="80" d="100"/>
        </p:scale>
        <p:origin x="1925" y="48"/>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0" cy="493315"/>
          </a:xfrm>
          <a:prstGeom prst="rect">
            <a:avLst/>
          </a:prstGeom>
        </p:spPr>
        <p:txBody>
          <a:bodyPr vert="horz" lIns="91403" tIns="45702" rIns="91403" bIns="45702" rtlCol="0"/>
          <a:lstStyle>
            <a:lvl1pPr algn="r">
              <a:defRPr sz="1200"/>
            </a:lvl1pPr>
          </a:lstStyle>
          <a:p>
            <a:fld id="{208449A6-1AEE-4418-BE4F-63546894427B}"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5"/>
          </a:xfrm>
          <a:prstGeom prst="rect">
            <a:avLst/>
          </a:prstGeom>
        </p:spPr>
        <p:txBody>
          <a:bodyPr vert="horz" lIns="91403" tIns="45702" rIns="91403" bIns="45702"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40" y="1"/>
            <a:ext cx="2918037" cy="493395"/>
          </a:xfrm>
          <a:prstGeom prst="rect">
            <a:avLst/>
          </a:prstGeom>
        </p:spPr>
        <p:txBody>
          <a:bodyPr vert="horz" lIns="91403" tIns="45702" rIns="91403" bIns="45702" rtlCol="0"/>
          <a:lstStyle>
            <a:lvl1pPr algn="r">
              <a:defRPr sz="1200"/>
            </a:lvl1pPr>
          </a:lstStyle>
          <a:p>
            <a:fld id="{17433301-2191-4A11-9A52-B28FCFB480EB}"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40" y="9371332"/>
            <a:ext cx="2918037" cy="493394"/>
          </a:xfrm>
          <a:prstGeom prst="rect">
            <a:avLst/>
          </a:prstGeom>
        </p:spPr>
        <p:txBody>
          <a:bodyPr vert="horz" lIns="91403" tIns="45702" rIns="91403" bIns="45702"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3</a:t>
            </a:fld>
            <a:endParaRPr kumimoji="1" lang="ja-JP" altLang="en-US"/>
          </a:p>
        </p:txBody>
      </p:sp>
    </p:spTree>
    <p:extLst>
      <p:ext uri="{BB962C8B-B14F-4D97-AF65-F5344CB8AC3E}">
        <p14:creationId xmlns:p14="http://schemas.microsoft.com/office/powerpoint/2010/main" val="3375205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4</a:t>
            </a:fld>
            <a:endParaRPr kumimoji="1" lang="ja-JP" altLang="en-US"/>
          </a:p>
        </p:txBody>
      </p:sp>
    </p:spTree>
    <p:extLst>
      <p:ext uri="{BB962C8B-B14F-4D97-AF65-F5344CB8AC3E}">
        <p14:creationId xmlns:p14="http://schemas.microsoft.com/office/powerpoint/2010/main" val="368603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21866" y="9667180"/>
            <a:ext cx="5580381" cy="432820"/>
            <a:chOff x="323493" y="8838551"/>
            <a:chExt cx="5580381" cy="432820"/>
          </a:xfrm>
        </p:grpSpPr>
        <p:sp>
          <p:nvSpPr>
            <p:cNvPr id="116" name="object 19"/>
            <p:cNvSpPr/>
            <p:nvPr/>
          </p:nvSpPr>
          <p:spPr>
            <a:xfrm>
              <a:off x="323493" y="8838551"/>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838937"/>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226522" y="10243244"/>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28" name="正方形/長方形 127"/>
          <p:cNvSpPr/>
          <p:nvPr/>
        </p:nvSpPr>
        <p:spPr>
          <a:xfrm>
            <a:off x="6802586" y="8803084"/>
            <a:ext cx="485229" cy="163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30" name="object 59"/>
          <p:cNvSpPr/>
          <p:nvPr/>
        </p:nvSpPr>
        <p:spPr>
          <a:xfrm>
            <a:off x="6010498" y="8947100"/>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66082" y="10171236"/>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6" name="グループ化 5"/>
          <p:cNvGrpSpPr/>
          <p:nvPr/>
        </p:nvGrpSpPr>
        <p:grpSpPr>
          <a:xfrm>
            <a:off x="553329" y="396938"/>
            <a:ext cx="6417628" cy="648982"/>
            <a:chOff x="553329" y="396938"/>
            <a:chExt cx="6417628" cy="648982"/>
          </a:xfrm>
        </p:grpSpPr>
        <p:sp>
          <p:nvSpPr>
            <p:cNvPr id="172" name="object 11"/>
            <p:cNvSpPr/>
            <p:nvPr/>
          </p:nvSpPr>
          <p:spPr>
            <a:xfrm>
              <a:off x="5957415"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290418"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681906" y="59091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130178" y="57298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治療用装具</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266082"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546002"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538342"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grpSp>
        <p:nvGrpSpPr>
          <p:cNvPr id="115" name="グループ化 114"/>
          <p:cNvGrpSpPr/>
          <p:nvPr/>
        </p:nvGrpSpPr>
        <p:grpSpPr>
          <a:xfrm>
            <a:off x="321866" y="8803084"/>
            <a:ext cx="5278631" cy="763914"/>
            <a:chOff x="2615497" y="7001550"/>
            <a:chExt cx="5359273" cy="377465"/>
          </a:xfrm>
        </p:grpSpPr>
        <p:pic>
          <p:nvPicPr>
            <p:cNvPr id="1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grpSp>
        <p:nvGrpSpPr>
          <p:cNvPr id="103" name="グループ化 102"/>
          <p:cNvGrpSpPr/>
          <p:nvPr/>
        </p:nvGrpSpPr>
        <p:grpSpPr>
          <a:xfrm>
            <a:off x="343026" y="3966655"/>
            <a:ext cx="7005910" cy="1944370"/>
            <a:chOff x="1007516" y="6120561"/>
            <a:chExt cx="6305257" cy="1944370"/>
          </a:xfrm>
        </p:grpSpPr>
        <p:sp>
          <p:nvSpPr>
            <p:cNvPr id="104"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105"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106"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110"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111"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112"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37" name="object 129"/>
            <p:cNvSpPr txBox="1"/>
            <p:nvPr/>
          </p:nvSpPr>
          <p:spPr>
            <a:xfrm>
              <a:off x="2025377" y="7140566"/>
              <a:ext cx="578353"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162" name="object 65"/>
            <p:cNvSpPr txBox="1"/>
            <p:nvPr/>
          </p:nvSpPr>
          <p:spPr>
            <a:xfrm>
              <a:off x="2043053" y="7723477"/>
              <a:ext cx="690687"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66"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167"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168"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171"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176"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sp>
          <p:nvSpPr>
            <p:cNvPr id="179" name="object 78"/>
            <p:cNvSpPr txBox="1"/>
            <p:nvPr/>
          </p:nvSpPr>
          <p:spPr>
            <a:xfrm>
              <a:off x="5395318" y="6492494"/>
              <a:ext cx="1917455" cy="123111"/>
            </a:xfrm>
            <a:prstGeom prst="rect">
              <a:avLst/>
            </a:prstGeom>
          </p:spPr>
          <p:txBody>
            <a:bodyPr vert="horz" wrap="square" lIns="0" tIns="0" rIns="0" bIns="0" rtlCol="0">
              <a:spAutoFit/>
            </a:bodyPr>
            <a:lstStyle/>
            <a:p>
              <a:pPr marL="12700"/>
              <a:endParaRPr sz="800" dirty="0">
                <a:solidFill>
                  <a:srgbClr val="FF0000"/>
                </a:solidFill>
                <a:latin typeface="ＭＳ ゴシック" panose="020B0609070205080204" pitchFamily="49" charset="-128"/>
                <a:ea typeface="ＭＳ ゴシック" panose="020B0609070205080204" pitchFamily="49" charset="-128"/>
                <a:cs typeface="Meiryo UI"/>
              </a:endParaRPr>
            </a:p>
          </p:txBody>
        </p:sp>
      </p:grpSp>
      <p:grpSp>
        <p:nvGrpSpPr>
          <p:cNvPr id="182" name="グループ化 181"/>
          <p:cNvGrpSpPr/>
          <p:nvPr/>
        </p:nvGrpSpPr>
        <p:grpSpPr>
          <a:xfrm>
            <a:off x="323507" y="6084735"/>
            <a:ext cx="6912609" cy="1836509"/>
            <a:chOff x="323507" y="3924528"/>
            <a:chExt cx="6912609" cy="1836509"/>
          </a:xfrm>
        </p:grpSpPr>
        <p:sp>
          <p:nvSpPr>
            <p:cNvPr id="183" name="object 2"/>
            <p:cNvSpPr/>
            <p:nvPr/>
          </p:nvSpPr>
          <p:spPr>
            <a:xfrm>
              <a:off x="539508" y="4979833"/>
              <a:ext cx="792366"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184" name="object 2"/>
            <p:cNvSpPr/>
            <p:nvPr/>
          </p:nvSpPr>
          <p:spPr>
            <a:xfrm>
              <a:off x="528756" y="3934930"/>
              <a:ext cx="792366"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185" name="object 3"/>
            <p:cNvSpPr/>
            <p:nvPr/>
          </p:nvSpPr>
          <p:spPr>
            <a:xfrm>
              <a:off x="5507532" y="4968557"/>
              <a:ext cx="648335"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187" name="object 9"/>
            <p:cNvSpPr/>
            <p:nvPr/>
          </p:nvSpPr>
          <p:spPr>
            <a:xfrm>
              <a:off x="2915513" y="4536528"/>
              <a:ext cx="792480"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191" name="object 28"/>
            <p:cNvSpPr/>
            <p:nvPr/>
          </p:nvSpPr>
          <p:spPr>
            <a:xfrm>
              <a:off x="343026" y="3924541"/>
              <a:ext cx="196482"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194" name="object 29"/>
            <p:cNvSpPr/>
            <p:nvPr/>
          </p:nvSpPr>
          <p:spPr>
            <a:xfrm>
              <a:off x="323507" y="3924528"/>
              <a:ext cx="691260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195" name="object 41"/>
            <p:cNvSpPr/>
            <p:nvPr/>
          </p:nvSpPr>
          <p:spPr>
            <a:xfrm>
              <a:off x="1475511"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219" name="object 51"/>
            <p:cNvSpPr/>
            <p:nvPr/>
          </p:nvSpPr>
          <p:spPr>
            <a:xfrm>
              <a:off x="6299517"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220" name="object 54"/>
            <p:cNvSpPr/>
            <p:nvPr/>
          </p:nvSpPr>
          <p:spPr>
            <a:xfrm>
              <a:off x="2915513"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221" name="object 55"/>
            <p:cNvSpPr/>
            <p:nvPr/>
          </p:nvSpPr>
          <p:spPr>
            <a:xfrm>
              <a:off x="5507507"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22" name="object 56"/>
            <p:cNvSpPr/>
            <p:nvPr/>
          </p:nvSpPr>
          <p:spPr>
            <a:xfrm>
              <a:off x="5507545"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23" name="object 119"/>
            <p:cNvSpPr/>
            <p:nvPr/>
          </p:nvSpPr>
          <p:spPr>
            <a:xfrm>
              <a:off x="3285258" y="4013980"/>
              <a:ext cx="488659" cy="108584"/>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650" dirty="0">
                  <a:latin typeface="ＭＳ ゴシック" panose="020B0609070205080204" pitchFamily="49" charset="-128"/>
                  <a:ea typeface="ＭＳ ゴシック" panose="020B0609070205080204" pitchFamily="49" charset="-128"/>
                </a:rPr>
                <a:t>銀行</a:t>
              </a:r>
              <a:endParaRPr sz="650" dirty="0">
                <a:latin typeface="ＭＳ ゴシック" panose="020B0609070205080204" pitchFamily="49" charset="-128"/>
                <a:ea typeface="ＭＳ ゴシック" panose="020B0609070205080204" pitchFamily="49" charset="-128"/>
              </a:endParaRPr>
            </a:p>
          </p:txBody>
        </p:sp>
        <p:sp>
          <p:nvSpPr>
            <p:cNvPr id="224" name="object 119"/>
            <p:cNvSpPr/>
            <p:nvPr/>
          </p:nvSpPr>
          <p:spPr>
            <a:xfrm>
              <a:off x="3280231" y="4182384"/>
              <a:ext cx="471347" cy="11920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225" name="object 119"/>
            <p:cNvSpPr/>
            <p:nvPr/>
          </p:nvSpPr>
          <p:spPr>
            <a:xfrm>
              <a:off x="3298172" y="433641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26" name="object 119"/>
            <p:cNvSpPr/>
            <p:nvPr/>
          </p:nvSpPr>
          <p:spPr>
            <a:xfrm>
              <a:off x="6411831" y="4013979"/>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27" name="object 119"/>
            <p:cNvSpPr/>
            <p:nvPr/>
          </p:nvSpPr>
          <p:spPr>
            <a:xfrm>
              <a:off x="6407518" y="4193004"/>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28" name="object 119"/>
            <p:cNvSpPr/>
            <p:nvPr/>
          </p:nvSpPr>
          <p:spPr>
            <a:xfrm>
              <a:off x="6415146" y="4325403"/>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29" name="object 78"/>
            <p:cNvSpPr txBox="1"/>
            <p:nvPr/>
          </p:nvSpPr>
          <p:spPr>
            <a:xfrm>
              <a:off x="5582856" y="4702262"/>
              <a:ext cx="1182035"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30" name="object 65"/>
            <p:cNvSpPr txBox="1"/>
            <p:nvPr/>
          </p:nvSpPr>
          <p:spPr>
            <a:xfrm>
              <a:off x="1783790" y="4609547"/>
              <a:ext cx="433744"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31" name="object 65"/>
            <p:cNvSpPr txBox="1"/>
            <p:nvPr/>
          </p:nvSpPr>
          <p:spPr>
            <a:xfrm>
              <a:off x="1794238" y="4761947"/>
              <a:ext cx="433744"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32" name="object 65"/>
            <p:cNvSpPr txBox="1"/>
            <p:nvPr/>
          </p:nvSpPr>
          <p:spPr>
            <a:xfrm>
              <a:off x="6598485" y="5193158"/>
              <a:ext cx="572352"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3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32" y="4607483"/>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4" name="object 34"/>
            <p:cNvSpPr/>
            <p:nvPr/>
          </p:nvSpPr>
          <p:spPr>
            <a:xfrm>
              <a:off x="539508" y="4536528"/>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35" name="object 34"/>
            <p:cNvSpPr/>
            <p:nvPr/>
          </p:nvSpPr>
          <p:spPr>
            <a:xfrm>
              <a:off x="539508" y="4984203"/>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36" name="object 2"/>
            <p:cNvSpPr/>
            <p:nvPr/>
          </p:nvSpPr>
          <p:spPr>
            <a:xfrm>
              <a:off x="540526" y="4546905"/>
              <a:ext cx="792366"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grpSp>
      <p:grpSp>
        <p:nvGrpSpPr>
          <p:cNvPr id="237" name="グループ化 236"/>
          <p:cNvGrpSpPr/>
          <p:nvPr/>
        </p:nvGrpSpPr>
        <p:grpSpPr>
          <a:xfrm>
            <a:off x="323989" y="1458268"/>
            <a:ext cx="6912609" cy="2355114"/>
            <a:chOff x="323989" y="1619986"/>
            <a:chExt cx="6912609" cy="2355114"/>
          </a:xfrm>
        </p:grpSpPr>
        <p:sp>
          <p:nvSpPr>
            <p:cNvPr id="238"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239"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40"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41"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endParaRPr lang="en-US" altLang="ja-JP" sz="900" dirty="0">
                <a:solidFill>
                  <a:srgbClr val="231F20"/>
                </a:solidFill>
                <a:latin typeface="ＭＳ ゴシック" panose="020B0609070205080204" pitchFamily="49" charset="-128"/>
                <a:ea typeface="ＭＳ ゴシック" panose="020B0609070205080204" pitchFamily="49" charset="-128"/>
                <a:cs typeface="PMingLiU"/>
              </a:endParaRPr>
            </a:p>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a:p>
              <a:pPr algn="ctr">
                <a:lnSpc>
                  <a:spcPct val="100000"/>
                </a:lnSpc>
                <a:spcBef>
                  <a:spcPts val="240"/>
                </a:spcBef>
              </a:pPr>
              <a:endParaRPr lang="ja-JP" altLang="en-US" sz="700" dirty="0">
                <a:latin typeface="ＭＳ ゴシック" panose="020B0609070205080204" pitchFamily="49" charset="-128"/>
                <a:ea typeface="ＭＳ ゴシック" panose="020B0609070205080204" pitchFamily="49" charset="-128"/>
                <a:cs typeface="Meiryo UI"/>
              </a:endParaRPr>
            </a:p>
          </p:txBody>
        </p:sp>
        <p:sp>
          <p:nvSpPr>
            <p:cNvPr id="242"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43"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244"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5"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6" name="object 25"/>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47"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248"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49"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250"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25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3"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54"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55"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56" name="object 27"/>
            <p:cNvSpPr/>
            <p:nvPr/>
          </p:nvSpPr>
          <p:spPr>
            <a:xfrm>
              <a:off x="5093994" y="1619999"/>
              <a:ext cx="45719" cy="1368133"/>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57"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258" name="object 6"/>
          <p:cNvSpPr/>
          <p:nvPr/>
        </p:nvSpPr>
        <p:spPr>
          <a:xfrm>
            <a:off x="539750" y="3549014"/>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療養費の受取については事業主に委任します。（委任する場合は☑）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在職中の方は事業主への委任</a:t>
            </a:r>
            <a:r>
              <a:rPr lang="ja-JP" altLang="en-US" sz="800">
                <a:solidFill>
                  <a:srgbClr val="231F20"/>
                </a:solidFill>
                <a:latin typeface="ＭＳ ゴシック" panose="020B0609070205080204" pitchFamily="49" charset="-128"/>
                <a:ea typeface="ＭＳ ゴシック" panose="020B0609070205080204" pitchFamily="49" charset="-128"/>
                <a:cs typeface="PMingLiU"/>
              </a:rPr>
              <a:t>払いにご協力</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90" name="object 78"/>
          <p:cNvSpPr txBox="1"/>
          <p:nvPr/>
        </p:nvSpPr>
        <p:spPr>
          <a:xfrm>
            <a:off x="5722466" y="1818308"/>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9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7714" y="1786398"/>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 name="object 133"/>
          <p:cNvSpPr txBox="1"/>
          <p:nvPr/>
        </p:nvSpPr>
        <p:spPr>
          <a:xfrm>
            <a:off x="1379414" y="2879304"/>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3" name="object 5"/>
          <p:cNvSpPr/>
          <p:nvPr/>
        </p:nvSpPr>
        <p:spPr>
          <a:xfrm>
            <a:off x="5109231" y="2214566"/>
            <a:ext cx="2129284" cy="1692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5" name="object 66"/>
          <p:cNvSpPr txBox="1"/>
          <p:nvPr/>
        </p:nvSpPr>
        <p:spPr>
          <a:xfrm>
            <a:off x="1329978" y="7218908"/>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96" name="object 25"/>
          <p:cNvSpPr/>
          <p:nvPr/>
        </p:nvSpPr>
        <p:spPr>
          <a:xfrm>
            <a:off x="1329978" y="7362923"/>
            <a:ext cx="4176464"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97" name="object 129"/>
          <p:cNvSpPr txBox="1"/>
          <p:nvPr/>
        </p:nvSpPr>
        <p:spPr>
          <a:xfrm>
            <a:off x="1473994" y="5274692"/>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98" name="テキスト ボックス 1"/>
          <p:cNvSpPr txBox="1"/>
          <p:nvPr/>
        </p:nvSpPr>
        <p:spPr>
          <a:xfrm>
            <a:off x="321866" y="8010996"/>
            <a:ext cx="3816424" cy="72008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r>
              <a:rPr lang="ja-JP" altLang="en-US" sz="900" b="1" dirty="0">
                <a:latin typeface="ＭＳ ゴシック" panose="020B0609070205080204" pitchFamily="49" charset="-128"/>
                <a:ea typeface="ＭＳ ゴシック" panose="020B0609070205080204" pitchFamily="49" charset="-128"/>
              </a:rPr>
              <a:t>・コルセット等･･･････領収書（原本）、負傷原因届（ケガの場合）</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900" b="1" dirty="0">
                <a:latin typeface="ＭＳ ゴシック" panose="020B0609070205080204" pitchFamily="49" charset="-128"/>
                <a:ea typeface="ＭＳ ゴシック" panose="020B0609070205080204" pitchFamily="49" charset="-128"/>
              </a:rPr>
              <a:t>　　　　　　　　　　　医師の意見書・装具装着証明書（原本）</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900" b="1" dirty="0">
                <a:latin typeface="ＭＳ ゴシック" panose="020B0609070205080204" pitchFamily="49" charset="-128"/>
                <a:ea typeface="ＭＳ ゴシック" panose="020B0609070205080204" pitchFamily="49" charset="-128"/>
              </a:rPr>
              <a:t> ・小児弱視等眼鏡等･･･領収書（原本）、作成指示等、検査結果</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sp>
        <p:nvSpPr>
          <p:cNvPr id="122" name="bk object 16"/>
          <p:cNvSpPr/>
          <p:nvPr/>
        </p:nvSpPr>
        <p:spPr>
          <a:xfrm>
            <a:off x="540000" y="1816682"/>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１ 受診者</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40000" y="2240953"/>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１</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①家族の場合はその方の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16"/>
          <p:cNvSpPr/>
          <p:nvPr/>
        </p:nvSpPr>
        <p:spPr>
          <a:xfrm>
            <a:off x="540000" y="2672981"/>
            <a:ext cx="1655991" cy="441471"/>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２ 傷病名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16"/>
          <p:cNvSpPr/>
          <p:nvPr/>
        </p:nvSpPr>
        <p:spPr>
          <a:xfrm>
            <a:off x="540000" y="3104435"/>
            <a:ext cx="1655991" cy="1232626"/>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４ 発病の原因および経過</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詳しく</a:t>
            </a:r>
            <a:r>
              <a:rPr lang="en-US" altLang="ja-JP" sz="900" dirty="0">
                <a:solidFill>
                  <a:prstClr val="black"/>
                </a:solidFill>
                <a:latin typeface="ＭＳ ゴシック" panose="020B0609070205080204" pitchFamily="49" charset="-128"/>
                <a:ea typeface="ＭＳ ゴシック" panose="020B0609070205080204" pitchFamily="49" charset="-128"/>
              </a:rPr>
              <a:t>)</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16"/>
          <p:cNvSpPr/>
          <p:nvPr/>
        </p:nvSpPr>
        <p:spPr>
          <a:xfrm>
            <a:off x="540000" y="4329284"/>
            <a:ext cx="1655991" cy="130340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５ 診療を受けた医療機関等の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8" name="bk object 16"/>
          <p:cNvSpPr/>
          <p:nvPr/>
        </p:nvSpPr>
        <p:spPr>
          <a:xfrm>
            <a:off x="540000" y="5621753"/>
            <a:ext cx="1655991" cy="634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６ 診療を受けた期間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40" name="bk object 16"/>
          <p:cNvSpPr/>
          <p:nvPr/>
        </p:nvSpPr>
        <p:spPr>
          <a:xfrm>
            <a:off x="540000" y="6255769"/>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６</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①上記の期間に</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入院していた場合は、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その期間</a:t>
            </a:r>
          </a:p>
        </p:txBody>
      </p:sp>
      <p:sp>
        <p:nvSpPr>
          <p:cNvPr id="142" name="bk object 16"/>
          <p:cNvSpPr/>
          <p:nvPr/>
        </p:nvSpPr>
        <p:spPr>
          <a:xfrm>
            <a:off x="540000" y="6869343"/>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７ 装具等の装着について</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指示を受けた日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46" name="bk object 16"/>
          <p:cNvSpPr/>
          <p:nvPr/>
        </p:nvSpPr>
        <p:spPr>
          <a:xfrm>
            <a:off x="540000" y="7468689"/>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９ 療養に要した費用の額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58" name="bk object 16"/>
          <p:cNvSpPr/>
          <p:nvPr/>
        </p:nvSpPr>
        <p:spPr>
          <a:xfrm>
            <a:off x="540000" y="7901900"/>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en-US" altLang="ja-JP" sz="900" dirty="0">
                <a:solidFill>
                  <a:prstClr val="black"/>
                </a:solidFill>
                <a:latin typeface="ＭＳ ゴシック" panose="020B0609070205080204" pitchFamily="49" charset="-128"/>
                <a:ea typeface="ＭＳ ゴシック" panose="020B0609070205080204" pitchFamily="49" charset="-128"/>
              </a:rPr>
              <a:t>10</a:t>
            </a:r>
            <a:r>
              <a:rPr lang="ja-JP" altLang="en-US" sz="900" dirty="0">
                <a:solidFill>
                  <a:prstClr val="black"/>
                </a:solidFill>
                <a:latin typeface="ＭＳ ゴシック" panose="020B0609070205080204" pitchFamily="49" charset="-128"/>
                <a:ea typeface="ＭＳ ゴシック" panose="020B0609070205080204" pitchFamily="49" charset="-128"/>
              </a:rPr>
              <a:t> 診療の内容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0" name="bk object 16"/>
          <p:cNvSpPr/>
          <p:nvPr/>
        </p:nvSpPr>
        <p:spPr>
          <a:xfrm>
            <a:off x="540000" y="8332708"/>
            <a:ext cx="1655991" cy="974432"/>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en-US" altLang="ja-JP" sz="900" dirty="0">
                <a:solidFill>
                  <a:prstClr val="black"/>
                </a:solidFill>
                <a:latin typeface="ＭＳ ゴシック" panose="020B0609070205080204" pitchFamily="49" charset="-128"/>
                <a:ea typeface="ＭＳ ゴシック" panose="020B0609070205080204" pitchFamily="49" charset="-128"/>
              </a:rPr>
              <a:t>11</a:t>
            </a:r>
            <a:r>
              <a:rPr lang="ja-JP" altLang="en-US" sz="900" dirty="0">
                <a:solidFill>
                  <a:prstClr val="black"/>
                </a:solidFill>
                <a:latin typeface="ＭＳ ゴシック" panose="020B0609070205080204" pitchFamily="49" charset="-128"/>
                <a:ea typeface="ＭＳ ゴシック" panose="020B0609070205080204" pitchFamily="49" charset="-128"/>
              </a:rPr>
              <a:t> 療養費の支給申請の理由</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1" name="bk object 17"/>
          <p:cNvSpPr/>
          <p:nvPr/>
        </p:nvSpPr>
        <p:spPr>
          <a:xfrm>
            <a:off x="2250008" y="4390679"/>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4" name="bk object 18"/>
          <p:cNvSpPr/>
          <p:nvPr/>
        </p:nvSpPr>
        <p:spPr>
          <a:xfrm>
            <a:off x="4122026" y="4390679"/>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5" name="bk object 19"/>
          <p:cNvSpPr/>
          <p:nvPr/>
        </p:nvSpPr>
        <p:spPr>
          <a:xfrm>
            <a:off x="5994019" y="4390679"/>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9" name="bk object 20"/>
          <p:cNvSpPr/>
          <p:nvPr/>
        </p:nvSpPr>
        <p:spPr>
          <a:xfrm>
            <a:off x="2250008" y="5038683"/>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4" name="bk object 21"/>
          <p:cNvSpPr/>
          <p:nvPr/>
        </p:nvSpPr>
        <p:spPr>
          <a:xfrm>
            <a:off x="4122026" y="5038683"/>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6" name="bk object 22"/>
          <p:cNvSpPr/>
          <p:nvPr/>
        </p:nvSpPr>
        <p:spPr>
          <a:xfrm>
            <a:off x="5994019" y="5038683"/>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7" name="bk object 23"/>
          <p:cNvSpPr/>
          <p:nvPr/>
        </p:nvSpPr>
        <p:spPr>
          <a:xfrm>
            <a:off x="5760021" y="5686688"/>
            <a:ext cx="360045" cy="504190"/>
          </a:xfrm>
          <a:custGeom>
            <a:avLst/>
            <a:gdLst/>
            <a:ahLst/>
            <a:cxnLst/>
            <a:rect l="l" t="t" r="r" b="b"/>
            <a:pathLst>
              <a:path w="360045" h="504189">
                <a:moveTo>
                  <a:pt x="342023" y="0"/>
                </a:moveTo>
                <a:lnTo>
                  <a:pt x="17995" y="0"/>
                </a:lnTo>
                <a:lnTo>
                  <a:pt x="11010" y="1420"/>
                </a:lnTo>
                <a:lnTo>
                  <a:pt x="5287" y="5287"/>
                </a:lnTo>
                <a:lnTo>
                  <a:pt x="1420" y="11010"/>
                </a:lnTo>
                <a:lnTo>
                  <a:pt x="0" y="17995"/>
                </a:lnTo>
                <a:lnTo>
                  <a:pt x="0" y="485990"/>
                </a:lnTo>
                <a:lnTo>
                  <a:pt x="1420" y="492976"/>
                </a:lnTo>
                <a:lnTo>
                  <a:pt x="5287" y="498698"/>
                </a:lnTo>
                <a:lnTo>
                  <a:pt x="11010" y="502566"/>
                </a:lnTo>
                <a:lnTo>
                  <a:pt x="17995" y="503986"/>
                </a:lnTo>
                <a:lnTo>
                  <a:pt x="342023" y="503986"/>
                </a:lnTo>
                <a:lnTo>
                  <a:pt x="349009" y="502566"/>
                </a:lnTo>
                <a:lnTo>
                  <a:pt x="354731" y="498698"/>
                </a:lnTo>
                <a:lnTo>
                  <a:pt x="358598" y="492976"/>
                </a:lnTo>
                <a:lnTo>
                  <a:pt x="360019" y="485990"/>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8" name="bk object 24"/>
          <p:cNvSpPr/>
          <p:nvPr/>
        </p:nvSpPr>
        <p:spPr>
          <a:xfrm>
            <a:off x="5760021" y="6298676"/>
            <a:ext cx="360045" cy="504190"/>
          </a:xfrm>
          <a:custGeom>
            <a:avLst/>
            <a:gdLst/>
            <a:ahLst/>
            <a:cxnLst/>
            <a:rect l="l" t="t" r="r" b="b"/>
            <a:pathLst>
              <a:path w="360045" h="504190">
                <a:moveTo>
                  <a:pt x="342023" y="0"/>
                </a:moveTo>
                <a:lnTo>
                  <a:pt x="17995" y="0"/>
                </a:lnTo>
                <a:lnTo>
                  <a:pt x="11010" y="1420"/>
                </a:lnTo>
                <a:lnTo>
                  <a:pt x="5287" y="5287"/>
                </a:lnTo>
                <a:lnTo>
                  <a:pt x="1420" y="11010"/>
                </a:lnTo>
                <a:lnTo>
                  <a:pt x="0" y="17995"/>
                </a:lnTo>
                <a:lnTo>
                  <a:pt x="0" y="486016"/>
                </a:lnTo>
                <a:lnTo>
                  <a:pt x="1420" y="493001"/>
                </a:lnTo>
                <a:lnTo>
                  <a:pt x="5287" y="498724"/>
                </a:lnTo>
                <a:lnTo>
                  <a:pt x="11010" y="502591"/>
                </a:lnTo>
                <a:lnTo>
                  <a:pt x="17995" y="504012"/>
                </a:lnTo>
                <a:lnTo>
                  <a:pt x="342023" y="504012"/>
                </a:lnTo>
                <a:lnTo>
                  <a:pt x="349009" y="502591"/>
                </a:lnTo>
                <a:lnTo>
                  <a:pt x="354731" y="498724"/>
                </a:lnTo>
                <a:lnTo>
                  <a:pt x="358598" y="493001"/>
                </a:lnTo>
                <a:lnTo>
                  <a:pt x="360019" y="486016"/>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9" name="bk object 25"/>
          <p:cNvSpPr/>
          <p:nvPr/>
        </p:nvSpPr>
        <p:spPr>
          <a:xfrm>
            <a:off x="4716005" y="2680687"/>
            <a:ext cx="828040" cy="432434"/>
          </a:xfrm>
          <a:custGeom>
            <a:avLst/>
            <a:gdLst/>
            <a:ahLst/>
            <a:cxnLst/>
            <a:rect l="l" t="t" r="r" b="b"/>
            <a:pathLst>
              <a:path w="828039" h="432435">
                <a:moveTo>
                  <a:pt x="828001" y="431990"/>
                </a:moveTo>
                <a:lnTo>
                  <a:pt x="0" y="431990"/>
                </a:lnTo>
                <a:lnTo>
                  <a:pt x="0" y="0"/>
                </a:lnTo>
                <a:lnTo>
                  <a:pt x="828001" y="0"/>
                </a:lnTo>
                <a:lnTo>
                  <a:pt x="828001" y="43199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３ 発病または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負傷年月日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0" name="bk object 31"/>
          <p:cNvSpPr/>
          <p:nvPr/>
        </p:nvSpPr>
        <p:spPr>
          <a:xfrm>
            <a:off x="4715979" y="2302710"/>
            <a:ext cx="828040" cy="324485"/>
          </a:xfrm>
          <a:custGeom>
            <a:avLst/>
            <a:gdLst/>
            <a:ahLst/>
            <a:cxnLst/>
            <a:rect l="l" t="t" r="r" b="b"/>
            <a:pathLst>
              <a:path w="828039" h="324485">
                <a:moveTo>
                  <a:pt x="810018" y="0"/>
                </a:moveTo>
                <a:lnTo>
                  <a:pt x="18008" y="0"/>
                </a:lnTo>
                <a:lnTo>
                  <a:pt x="11015" y="1418"/>
                </a:lnTo>
                <a:lnTo>
                  <a:pt x="5289" y="5283"/>
                </a:lnTo>
                <a:lnTo>
                  <a:pt x="1420" y="11004"/>
                </a:lnTo>
                <a:lnTo>
                  <a:pt x="0" y="17995"/>
                </a:lnTo>
                <a:lnTo>
                  <a:pt x="0" y="305993"/>
                </a:lnTo>
                <a:lnTo>
                  <a:pt x="1420" y="312984"/>
                </a:lnTo>
                <a:lnTo>
                  <a:pt x="5289" y="318706"/>
                </a:lnTo>
                <a:lnTo>
                  <a:pt x="11015" y="322570"/>
                </a:lnTo>
                <a:lnTo>
                  <a:pt x="18008" y="323989"/>
                </a:lnTo>
                <a:lnTo>
                  <a:pt x="810018" y="323989"/>
                </a:lnTo>
                <a:lnTo>
                  <a:pt x="817002" y="322570"/>
                </a:lnTo>
                <a:lnTo>
                  <a:pt x="822720" y="318706"/>
                </a:lnTo>
                <a:lnTo>
                  <a:pt x="826583" y="312984"/>
                </a:lnTo>
                <a:lnTo>
                  <a:pt x="828001" y="305993"/>
                </a:lnTo>
                <a:lnTo>
                  <a:pt x="828001" y="17995"/>
                </a:lnTo>
                <a:lnTo>
                  <a:pt x="826583" y="11004"/>
                </a:lnTo>
                <a:lnTo>
                  <a:pt x="822720" y="5283"/>
                </a:lnTo>
                <a:lnTo>
                  <a:pt x="817002" y="1418"/>
                </a:lnTo>
                <a:lnTo>
                  <a:pt x="810018"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3" name="bk object 32"/>
          <p:cNvSpPr/>
          <p:nvPr/>
        </p:nvSpPr>
        <p:spPr>
          <a:xfrm>
            <a:off x="2249970" y="2302710"/>
            <a:ext cx="324485" cy="324485"/>
          </a:xfrm>
          <a:custGeom>
            <a:avLst/>
            <a:gdLst/>
            <a:ahLst/>
            <a:cxnLst/>
            <a:rect l="l" t="t" r="r" b="b"/>
            <a:pathLst>
              <a:path w="324485" h="324485">
                <a:moveTo>
                  <a:pt x="306006" y="0"/>
                </a:moveTo>
                <a:lnTo>
                  <a:pt x="18008" y="0"/>
                </a:lnTo>
                <a:lnTo>
                  <a:pt x="11021" y="1418"/>
                </a:lnTo>
                <a:lnTo>
                  <a:pt x="5294" y="5283"/>
                </a:lnTo>
                <a:lnTo>
                  <a:pt x="1422" y="11004"/>
                </a:lnTo>
                <a:lnTo>
                  <a:pt x="0" y="17995"/>
                </a:lnTo>
                <a:lnTo>
                  <a:pt x="0" y="305993"/>
                </a:lnTo>
                <a:lnTo>
                  <a:pt x="1422" y="312984"/>
                </a:lnTo>
                <a:lnTo>
                  <a:pt x="5294" y="318706"/>
                </a:lnTo>
                <a:lnTo>
                  <a:pt x="11021" y="322570"/>
                </a:lnTo>
                <a:lnTo>
                  <a:pt x="18008" y="323989"/>
                </a:lnTo>
                <a:lnTo>
                  <a:pt x="306006" y="323989"/>
                </a:lnTo>
                <a:lnTo>
                  <a:pt x="312997" y="322570"/>
                </a:lnTo>
                <a:lnTo>
                  <a:pt x="318719" y="318706"/>
                </a:lnTo>
                <a:lnTo>
                  <a:pt x="322583" y="312984"/>
                </a:lnTo>
                <a:lnTo>
                  <a:pt x="324002" y="305993"/>
                </a:lnTo>
                <a:lnTo>
                  <a:pt x="324002" y="17995"/>
                </a:lnTo>
                <a:lnTo>
                  <a:pt x="322583" y="11004"/>
                </a:lnTo>
                <a:lnTo>
                  <a:pt x="318719" y="5283"/>
                </a:lnTo>
                <a:lnTo>
                  <a:pt x="312997" y="1418"/>
                </a:lnTo>
                <a:lnTo>
                  <a:pt x="306006"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5" name="bk object 33"/>
          <p:cNvSpPr/>
          <p:nvPr/>
        </p:nvSpPr>
        <p:spPr>
          <a:xfrm>
            <a:off x="791982" y="6244676"/>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8" name="bk object 34"/>
          <p:cNvSpPr/>
          <p:nvPr/>
        </p:nvSpPr>
        <p:spPr>
          <a:xfrm>
            <a:off x="2196020" y="4984670"/>
            <a:ext cx="5039995" cy="0"/>
          </a:xfrm>
          <a:custGeom>
            <a:avLst/>
            <a:gdLst/>
            <a:ahLst/>
            <a:cxnLst/>
            <a:rect l="l" t="t" r="r" b="b"/>
            <a:pathLst>
              <a:path w="5039995">
                <a:moveTo>
                  <a:pt x="0" y="0"/>
                </a:moveTo>
                <a:lnTo>
                  <a:pt x="503999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9" name="bk object 35"/>
          <p:cNvSpPr/>
          <p:nvPr/>
        </p:nvSpPr>
        <p:spPr>
          <a:xfrm>
            <a:off x="4068000" y="4336678"/>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0" name="bk object 36"/>
          <p:cNvSpPr/>
          <p:nvPr/>
        </p:nvSpPr>
        <p:spPr>
          <a:xfrm>
            <a:off x="5940006" y="4336678"/>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1" name="bk object 37"/>
          <p:cNvSpPr/>
          <p:nvPr/>
        </p:nvSpPr>
        <p:spPr>
          <a:xfrm>
            <a:off x="324002" y="1816681"/>
            <a:ext cx="216535" cy="7490459"/>
          </a:xfrm>
          <a:custGeom>
            <a:avLst/>
            <a:gdLst/>
            <a:ahLst/>
            <a:cxnLst/>
            <a:rect l="l" t="t" r="r" b="b"/>
            <a:pathLst>
              <a:path w="216534" h="7490459">
                <a:moveTo>
                  <a:pt x="216001" y="0"/>
                </a:moveTo>
                <a:lnTo>
                  <a:pt x="36004" y="0"/>
                </a:lnTo>
                <a:lnTo>
                  <a:pt x="22025" y="2839"/>
                </a:lnTo>
                <a:lnTo>
                  <a:pt x="10577" y="10571"/>
                </a:lnTo>
                <a:lnTo>
                  <a:pt x="2841" y="22015"/>
                </a:lnTo>
                <a:lnTo>
                  <a:pt x="0" y="35991"/>
                </a:lnTo>
                <a:lnTo>
                  <a:pt x="0" y="7454061"/>
                </a:lnTo>
                <a:lnTo>
                  <a:pt x="2841" y="7468045"/>
                </a:lnTo>
                <a:lnTo>
                  <a:pt x="10577" y="7479493"/>
                </a:lnTo>
                <a:lnTo>
                  <a:pt x="22025" y="7487226"/>
                </a:lnTo>
                <a:lnTo>
                  <a:pt x="36004" y="7490066"/>
                </a:lnTo>
                <a:lnTo>
                  <a:pt x="216001" y="7490066"/>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12" name="bk object 38"/>
          <p:cNvSpPr/>
          <p:nvPr/>
        </p:nvSpPr>
        <p:spPr>
          <a:xfrm>
            <a:off x="324002" y="1798966"/>
            <a:ext cx="6912609" cy="7490459"/>
          </a:xfrm>
          <a:custGeom>
            <a:avLst/>
            <a:gdLst/>
            <a:ahLst/>
            <a:cxnLst/>
            <a:rect l="l" t="t" r="r" b="b"/>
            <a:pathLst>
              <a:path w="6912609" h="7490459">
                <a:moveTo>
                  <a:pt x="6912000" y="7454061"/>
                </a:moveTo>
                <a:lnTo>
                  <a:pt x="6909160" y="7468045"/>
                </a:lnTo>
                <a:lnTo>
                  <a:pt x="6901427" y="7479493"/>
                </a:lnTo>
                <a:lnTo>
                  <a:pt x="6889979" y="7487226"/>
                </a:lnTo>
                <a:lnTo>
                  <a:pt x="6875995" y="7490066"/>
                </a:lnTo>
                <a:lnTo>
                  <a:pt x="35991" y="7490066"/>
                </a:lnTo>
                <a:lnTo>
                  <a:pt x="22015" y="7487226"/>
                </a:lnTo>
                <a:lnTo>
                  <a:pt x="10571" y="7479493"/>
                </a:lnTo>
                <a:lnTo>
                  <a:pt x="2839" y="7468045"/>
                </a:lnTo>
                <a:lnTo>
                  <a:pt x="0" y="7454061"/>
                </a:lnTo>
                <a:lnTo>
                  <a:pt x="0" y="35991"/>
                </a:lnTo>
                <a:lnTo>
                  <a:pt x="2839" y="22015"/>
                </a:lnTo>
                <a:lnTo>
                  <a:pt x="10571" y="10571"/>
                </a:lnTo>
                <a:lnTo>
                  <a:pt x="22015" y="2839"/>
                </a:lnTo>
                <a:lnTo>
                  <a:pt x="35991" y="0"/>
                </a:lnTo>
                <a:lnTo>
                  <a:pt x="6875995" y="0"/>
                </a:lnTo>
                <a:lnTo>
                  <a:pt x="6889979" y="2839"/>
                </a:lnTo>
                <a:lnTo>
                  <a:pt x="6901427" y="10571"/>
                </a:lnTo>
                <a:lnTo>
                  <a:pt x="6909160" y="22015"/>
                </a:lnTo>
                <a:lnTo>
                  <a:pt x="6912000" y="35991"/>
                </a:lnTo>
                <a:lnTo>
                  <a:pt x="6912000" y="7454061"/>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3" name="bk object 41"/>
          <p:cNvSpPr/>
          <p:nvPr/>
        </p:nvSpPr>
        <p:spPr>
          <a:xfrm>
            <a:off x="539991" y="563268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4" name="bk object 42"/>
          <p:cNvSpPr/>
          <p:nvPr/>
        </p:nvSpPr>
        <p:spPr>
          <a:xfrm>
            <a:off x="539991" y="685668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5" name="bk object 43"/>
          <p:cNvSpPr/>
          <p:nvPr/>
        </p:nvSpPr>
        <p:spPr>
          <a:xfrm>
            <a:off x="539991" y="7468689"/>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6" name="bk object 44"/>
          <p:cNvSpPr/>
          <p:nvPr/>
        </p:nvSpPr>
        <p:spPr>
          <a:xfrm>
            <a:off x="539991" y="7900704"/>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7" name="bk object 45"/>
          <p:cNvSpPr/>
          <p:nvPr/>
        </p:nvSpPr>
        <p:spPr>
          <a:xfrm>
            <a:off x="2303995" y="7828709"/>
            <a:ext cx="2016125" cy="0"/>
          </a:xfrm>
          <a:custGeom>
            <a:avLst/>
            <a:gdLst/>
            <a:ahLst/>
            <a:cxnLst/>
            <a:rect l="l" t="t" r="r" b="b"/>
            <a:pathLst>
              <a:path w="2016125">
                <a:moveTo>
                  <a:pt x="0" y="0"/>
                </a:moveTo>
                <a:lnTo>
                  <a:pt x="2015998"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8" name="bk object 46"/>
          <p:cNvSpPr/>
          <p:nvPr/>
        </p:nvSpPr>
        <p:spPr>
          <a:xfrm>
            <a:off x="539991" y="433666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9" name="bk object 47"/>
          <p:cNvSpPr/>
          <p:nvPr/>
        </p:nvSpPr>
        <p:spPr>
          <a:xfrm>
            <a:off x="539991" y="2680687"/>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0" name="bk object 48"/>
          <p:cNvSpPr/>
          <p:nvPr/>
        </p:nvSpPr>
        <p:spPr>
          <a:xfrm>
            <a:off x="539991" y="311267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1" name="bk object 49"/>
          <p:cNvSpPr/>
          <p:nvPr/>
        </p:nvSpPr>
        <p:spPr>
          <a:xfrm>
            <a:off x="539991" y="833270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2" name="object 8"/>
          <p:cNvSpPr/>
          <p:nvPr/>
        </p:nvSpPr>
        <p:spPr>
          <a:xfrm>
            <a:off x="2303995" y="3598668"/>
            <a:ext cx="216535" cy="252095"/>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3" name="object 11"/>
          <p:cNvSpPr/>
          <p:nvPr/>
        </p:nvSpPr>
        <p:spPr>
          <a:xfrm>
            <a:off x="3077997" y="3184674"/>
            <a:ext cx="72390" cy="82804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4" name="object 12"/>
          <p:cNvSpPr/>
          <p:nvPr/>
        </p:nvSpPr>
        <p:spPr>
          <a:xfrm>
            <a:off x="7055993" y="3184674"/>
            <a:ext cx="72390" cy="828040"/>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5" name="object 13"/>
          <p:cNvSpPr/>
          <p:nvPr/>
        </p:nvSpPr>
        <p:spPr>
          <a:xfrm>
            <a:off x="4716005" y="2680687"/>
            <a:ext cx="0" cy="432434"/>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6" name="object 14"/>
          <p:cNvSpPr/>
          <p:nvPr/>
        </p:nvSpPr>
        <p:spPr>
          <a:xfrm>
            <a:off x="791958" y="2248709"/>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7" name="object 15"/>
          <p:cNvSpPr txBox="1"/>
          <p:nvPr/>
        </p:nvSpPr>
        <p:spPr>
          <a:xfrm>
            <a:off x="4225607" y="7674022"/>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8" name="object 36"/>
          <p:cNvSpPr txBox="1"/>
          <p:nvPr/>
        </p:nvSpPr>
        <p:spPr>
          <a:xfrm>
            <a:off x="5614670" y="2844707"/>
            <a:ext cx="203200"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9" name="object 37"/>
          <p:cNvSpPr txBox="1"/>
          <p:nvPr/>
        </p:nvSpPr>
        <p:spPr>
          <a:xfrm>
            <a:off x="6148070"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0" name="object 38"/>
          <p:cNvSpPr txBox="1"/>
          <p:nvPr/>
        </p:nvSpPr>
        <p:spPr>
          <a:xfrm>
            <a:off x="6590792"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1" name="object 39"/>
          <p:cNvSpPr txBox="1"/>
          <p:nvPr/>
        </p:nvSpPr>
        <p:spPr>
          <a:xfrm>
            <a:off x="7029069"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2" name="object 48"/>
          <p:cNvSpPr txBox="1"/>
          <p:nvPr/>
        </p:nvSpPr>
        <p:spPr>
          <a:xfrm>
            <a:off x="3641306" y="5955216"/>
            <a:ext cx="246722"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3" name="object 59"/>
          <p:cNvSpPr txBox="1"/>
          <p:nvPr/>
        </p:nvSpPr>
        <p:spPr>
          <a:xfrm>
            <a:off x="7029068" y="6072044"/>
            <a:ext cx="153036"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4" name="object 63"/>
          <p:cNvSpPr txBox="1"/>
          <p:nvPr/>
        </p:nvSpPr>
        <p:spPr>
          <a:xfrm>
            <a:off x="5220043" y="5955230"/>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5" name="object 75"/>
          <p:cNvSpPr txBox="1"/>
          <p:nvPr/>
        </p:nvSpPr>
        <p:spPr>
          <a:xfrm>
            <a:off x="3641369" y="6567204"/>
            <a:ext cx="246659"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6" name="object 77"/>
          <p:cNvSpPr txBox="1"/>
          <p:nvPr/>
        </p:nvSpPr>
        <p:spPr>
          <a:xfrm>
            <a:off x="7029068" y="6684044"/>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7" name="object 81"/>
          <p:cNvSpPr txBox="1"/>
          <p:nvPr/>
        </p:nvSpPr>
        <p:spPr>
          <a:xfrm>
            <a:off x="5220043" y="6567230"/>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8" name="object 89"/>
          <p:cNvSpPr txBox="1"/>
          <p:nvPr/>
        </p:nvSpPr>
        <p:spPr>
          <a:xfrm>
            <a:off x="2615298" y="3531168"/>
            <a:ext cx="365760"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病気</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9" name="object 90"/>
          <p:cNvSpPr txBox="1"/>
          <p:nvPr/>
        </p:nvSpPr>
        <p:spPr>
          <a:xfrm>
            <a:off x="2615298" y="4082288"/>
            <a:ext cx="4482300" cy="218856"/>
          </a:xfrm>
          <a:prstGeom prst="rect">
            <a:avLst/>
          </a:prstGeom>
        </p:spPr>
        <p:txBody>
          <a:bodyPr vert="horz" wrap="square" lIns="36000" tIns="0" rIns="0" bIns="0" rtlCol="0" anchor="ctr" anchorCtr="0">
            <a:no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2.</a:t>
            </a:r>
            <a:r>
              <a:rPr sz="800" spc="-155" dirty="0">
                <a:solidFill>
                  <a:srgbClr val="231F20"/>
                </a:solidFill>
                <a:latin typeface="ＭＳ ゴシック" panose="020B0609070205080204" pitchFamily="49" charset="-128"/>
                <a:ea typeface="ＭＳ ゴシック" panose="020B0609070205080204" pitchFamily="49" charset="-128"/>
                <a:cs typeface="Meiryo UI"/>
              </a:rPr>
              <a:t> </a:t>
            </a:r>
            <a:r>
              <a:rPr sz="800" spc="130" dirty="0" err="1">
                <a:solidFill>
                  <a:srgbClr val="231F20"/>
                </a:solidFill>
                <a:latin typeface="ＭＳ ゴシック" panose="020B0609070205080204" pitchFamily="49" charset="-128"/>
                <a:ea typeface="ＭＳ ゴシック" panose="020B0609070205080204" pitchFamily="49" charset="-128"/>
                <a:cs typeface="Meiryo UI"/>
              </a:rPr>
              <a:t>ケガ</a:t>
            </a:r>
            <a:r>
              <a:rPr lang="ja-JP" altLang="en-US" sz="800" spc="130" dirty="0">
                <a:solidFill>
                  <a:srgbClr val="231F20"/>
                </a:solidFill>
                <a:latin typeface="ＭＳ ゴシック" panose="020B0609070205080204" pitchFamily="49" charset="-128"/>
                <a:ea typeface="ＭＳ ゴシック" panose="020B0609070205080204" pitchFamily="49" charset="-128"/>
                <a:cs typeface="Meiryo UI"/>
              </a:rPr>
              <a:t>　➡　</a:t>
            </a:r>
            <a:r>
              <a:rPr lang="ja-JP" altLang="en-US" sz="800" spc="65" dirty="0">
                <a:solidFill>
                  <a:srgbClr val="231F20"/>
                </a:solidFill>
                <a:latin typeface="ＭＳ ゴシック" panose="020B0609070205080204" pitchFamily="49" charset="-128"/>
                <a:ea typeface="ＭＳ ゴシック" panose="020B0609070205080204" pitchFamily="49" charset="-128"/>
                <a:cs typeface="Meiryo UI"/>
              </a:rPr>
              <a:t>負傷原因届を併せてご提出ください。</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0" name="object 92"/>
          <p:cNvSpPr txBox="1"/>
          <p:nvPr/>
        </p:nvSpPr>
        <p:spPr>
          <a:xfrm>
            <a:off x="3111715" y="3190107"/>
            <a:ext cx="1113892" cy="107722"/>
          </a:xfrm>
          <a:prstGeom prst="rect">
            <a:avLst/>
          </a:prstGeom>
        </p:spPr>
        <p:txBody>
          <a:bodyPr vert="horz" wrap="square" lIns="0" tIns="0" rIns="0" bIns="0" rtlCol="0">
            <a:spAutoFit/>
          </a:bodyPr>
          <a:lstStyle/>
          <a:p>
            <a:pPr marL="12700"/>
            <a:r>
              <a:rPr sz="700" spc="-10" dirty="0">
                <a:solidFill>
                  <a:srgbClr val="231F20"/>
                </a:solidFill>
                <a:latin typeface="ＭＳ ゴシック" panose="020B0609070205080204" pitchFamily="49" charset="-128"/>
                <a:ea typeface="ＭＳ ゴシック" panose="020B0609070205080204" pitchFamily="49" charset="-128"/>
                <a:cs typeface="Meiryo UI"/>
              </a:rPr>
              <a:t>（</a:t>
            </a:r>
            <a:r>
              <a:rPr sz="700" dirty="0">
                <a:solidFill>
                  <a:srgbClr val="231F20"/>
                </a:solidFill>
                <a:latin typeface="ＭＳ ゴシック" panose="020B0609070205080204" pitchFamily="49" charset="-128"/>
                <a:ea typeface="ＭＳ ゴシック" panose="020B0609070205080204" pitchFamily="49" charset="-128"/>
                <a:cs typeface="Meiryo UI"/>
              </a:rPr>
              <a:t>原</a:t>
            </a:r>
            <a:r>
              <a:rPr sz="700" spc="-15" dirty="0">
                <a:solidFill>
                  <a:srgbClr val="231F20"/>
                </a:solidFill>
                <a:latin typeface="ＭＳ ゴシック" panose="020B0609070205080204" pitchFamily="49" charset="-128"/>
                <a:ea typeface="ＭＳ ゴシック" panose="020B0609070205080204" pitchFamily="49" charset="-128"/>
                <a:cs typeface="Meiryo UI"/>
              </a:rPr>
              <a:t>因</a:t>
            </a:r>
            <a:r>
              <a:rPr sz="700" spc="75" dirty="0">
                <a:solidFill>
                  <a:srgbClr val="231F20"/>
                </a:solidFill>
                <a:latin typeface="ＭＳ ゴシック" panose="020B0609070205080204" pitchFamily="49" charset="-128"/>
                <a:ea typeface="ＭＳ ゴシック" panose="020B0609070205080204" pitchFamily="49" charset="-128"/>
                <a:cs typeface="Meiryo UI"/>
              </a:rPr>
              <a:t>お</a:t>
            </a:r>
            <a:r>
              <a:rPr sz="700" spc="125" dirty="0">
                <a:solidFill>
                  <a:srgbClr val="231F20"/>
                </a:solidFill>
                <a:latin typeface="ＭＳ ゴシック" panose="020B0609070205080204" pitchFamily="49" charset="-128"/>
                <a:ea typeface="ＭＳ ゴシック" panose="020B0609070205080204" pitchFamily="49" charset="-128"/>
                <a:cs typeface="Meiryo UI"/>
              </a:rPr>
              <a:t>よ</a:t>
            </a:r>
            <a:r>
              <a:rPr sz="700" spc="35" dirty="0">
                <a:solidFill>
                  <a:srgbClr val="231F20"/>
                </a:solidFill>
                <a:latin typeface="ＭＳ ゴシック" panose="020B0609070205080204" pitchFamily="49" charset="-128"/>
                <a:ea typeface="ＭＳ ゴシック" panose="020B0609070205080204" pitchFamily="49" charset="-128"/>
                <a:cs typeface="Meiryo UI"/>
              </a:rPr>
              <a:t>び経</a:t>
            </a:r>
            <a:r>
              <a:rPr sz="700" spc="30" dirty="0">
                <a:solidFill>
                  <a:srgbClr val="231F20"/>
                </a:solidFill>
                <a:latin typeface="ＭＳ ゴシック" panose="020B0609070205080204" pitchFamily="49" charset="-128"/>
                <a:ea typeface="ＭＳ ゴシック" panose="020B0609070205080204" pitchFamily="49" charset="-128"/>
                <a:cs typeface="Meiryo UI"/>
              </a:rPr>
              <a:t>過</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1" name="object 102"/>
          <p:cNvSpPr txBox="1"/>
          <p:nvPr/>
        </p:nvSpPr>
        <p:spPr>
          <a:xfrm>
            <a:off x="6148031"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2" name="object 103"/>
          <p:cNvSpPr txBox="1"/>
          <p:nvPr/>
        </p:nvSpPr>
        <p:spPr>
          <a:xfrm>
            <a:off x="6590754"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3" name="object 104"/>
          <p:cNvSpPr txBox="1"/>
          <p:nvPr/>
        </p:nvSpPr>
        <p:spPr>
          <a:xfrm>
            <a:off x="7029030"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4" name="object 105"/>
          <p:cNvSpPr txBox="1"/>
          <p:nvPr/>
        </p:nvSpPr>
        <p:spPr>
          <a:xfrm>
            <a:off x="5625259" y="2310050"/>
            <a:ext cx="1393351"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 昭和  □</a:t>
            </a:r>
            <a:r>
              <a:rPr sz="700" spc="6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 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5" name="object 106"/>
          <p:cNvSpPr txBox="1"/>
          <p:nvPr/>
        </p:nvSpPr>
        <p:spPr>
          <a:xfrm>
            <a:off x="2615271" y="1972408"/>
            <a:ext cx="2788921"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err="1">
                <a:solidFill>
                  <a:srgbClr val="231F20"/>
                </a:solidFill>
                <a:latin typeface="ＭＳ ゴシック" panose="020B0609070205080204" pitchFamily="49" charset="-128"/>
                <a:ea typeface="ＭＳ ゴシック" panose="020B0609070205080204" pitchFamily="49" charset="-128"/>
                <a:cs typeface="Meiryo UI"/>
              </a:rPr>
              <a:t>被保険者</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zh-TW" sz="800" spc="30" dirty="0">
                <a:solidFill>
                  <a:srgbClr val="231F20"/>
                </a:solidFill>
                <a:latin typeface="ＭＳ ゴシック" panose="020B0609070205080204" pitchFamily="49" charset="-128"/>
                <a:ea typeface="ＭＳ ゴシック" panose="020B0609070205080204" pitchFamily="49" charset="-128"/>
                <a:cs typeface="Meiryo UI"/>
              </a:rPr>
              <a:t>2.</a:t>
            </a:r>
            <a:r>
              <a:rPr lang="zh-TW" altLang="en-US" sz="800" spc="-110" dirty="0">
                <a:solidFill>
                  <a:srgbClr val="231F20"/>
                </a:solidFill>
                <a:latin typeface="ＭＳ ゴシック" panose="020B0609070205080204" pitchFamily="49" charset="-128"/>
                <a:ea typeface="ＭＳ ゴシック" panose="020B0609070205080204" pitchFamily="49" charset="-128"/>
                <a:cs typeface="Meiryo UI"/>
              </a:rPr>
              <a:t> </a:t>
            </a:r>
            <a:r>
              <a:rPr lang="zh-TW" altLang="en-US" sz="800" spc="-55"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lang="zh-TW"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6" name="object 108"/>
          <p:cNvSpPr txBox="1"/>
          <p:nvPr/>
        </p:nvSpPr>
        <p:spPr>
          <a:xfrm>
            <a:off x="2703570" y="8752214"/>
            <a:ext cx="1506728"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5.</a:t>
            </a:r>
            <a:r>
              <a:rPr sz="800" spc="-110" dirty="0">
                <a:solidFill>
                  <a:srgbClr val="231F20"/>
                </a:solidFill>
                <a:latin typeface="ＭＳ ゴシック" panose="020B0609070205080204" pitchFamily="49" charset="-128"/>
                <a:ea typeface="ＭＳ ゴシック" panose="020B0609070205080204" pitchFamily="49" charset="-128"/>
                <a:cs typeface="Meiryo UI"/>
              </a:rPr>
              <a:t> </a:t>
            </a:r>
            <a:r>
              <a:rPr sz="800" spc="50" dirty="0">
                <a:solidFill>
                  <a:srgbClr val="231F20"/>
                </a:solidFill>
                <a:latin typeface="ＭＳ ゴシック" panose="020B0609070205080204" pitchFamily="49" charset="-128"/>
                <a:ea typeface="ＭＳ ゴシック" panose="020B0609070205080204" pitchFamily="49" charset="-128"/>
                <a:cs typeface="Meiryo UI"/>
              </a:rPr>
              <a:t>治療用装具を作成したため</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7" name="object 112"/>
          <p:cNvSpPr/>
          <p:nvPr/>
        </p:nvSpPr>
        <p:spPr>
          <a:xfrm>
            <a:off x="2303970" y="1906698"/>
            <a:ext cx="216535" cy="252095"/>
          </a:xfrm>
          <a:custGeom>
            <a:avLst/>
            <a:gdLst/>
            <a:ahLst/>
            <a:cxnLst/>
            <a:rect l="l" t="t" r="r" b="b"/>
            <a:pathLst>
              <a:path w="216535" h="252094">
                <a:moveTo>
                  <a:pt x="216001" y="252018"/>
                </a:moveTo>
                <a:lnTo>
                  <a:pt x="0" y="252018"/>
                </a:lnTo>
                <a:lnTo>
                  <a:pt x="0" y="0"/>
                </a:lnTo>
                <a:lnTo>
                  <a:pt x="216001" y="0"/>
                </a:lnTo>
                <a:lnTo>
                  <a:pt x="216001"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8" name="object 120"/>
          <p:cNvSpPr/>
          <p:nvPr/>
        </p:nvSpPr>
        <p:spPr>
          <a:xfrm>
            <a:off x="2303995" y="8660745"/>
            <a:ext cx="270460" cy="306048"/>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r>
              <a:rPr lang="ja-JP" altLang="en-US" dirty="0">
                <a:solidFill>
                  <a:prstClr val="black"/>
                </a:solidFill>
                <a:latin typeface="ＭＳ ゴシック" panose="020B0609070205080204" pitchFamily="49" charset="-128"/>
                <a:ea typeface="ＭＳ ゴシック" panose="020B0609070205080204" pitchFamily="49" charset="-128"/>
              </a:rPr>
              <a:t>５</a:t>
            </a:r>
            <a:endParaRPr dirty="0">
              <a:solidFill>
                <a:prstClr val="black"/>
              </a:solidFill>
              <a:latin typeface="ＭＳ ゴシック" panose="020B0609070205080204" pitchFamily="49" charset="-128"/>
              <a:ea typeface="ＭＳ ゴシック" panose="020B0609070205080204" pitchFamily="49" charset="-128"/>
            </a:endParaRPr>
          </a:p>
        </p:txBody>
      </p:sp>
      <p:pic>
        <p:nvPicPr>
          <p:cNvPr id="2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766" y="5829851"/>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391" y="5819319"/>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6448049"/>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145" y="6448049"/>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7055550"/>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4" name="object 78"/>
          <p:cNvSpPr txBox="1"/>
          <p:nvPr/>
        </p:nvSpPr>
        <p:spPr>
          <a:xfrm>
            <a:off x="2250008" y="5706740"/>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5" name="object 78"/>
          <p:cNvSpPr txBox="1"/>
          <p:nvPr/>
        </p:nvSpPr>
        <p:spPr>
          <a:xfrm>
            <a:off x="2246204" y="6335470"/>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6" name="object 78"/>
          <p:cNvSpPr txBox="1"/>
          <p:nvPr/>
        </p:nvSpPr>
        <p:spPr>
          <a:xfrm>
            <a:off x="2266082" y="6930876"/>
            <a:ext cx="128792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grpSp>
        <p:nvGrpSpPr>
          <p:cNvPr id="91" name="グループ化 90"/>
          <p:cNvGrpSpPr/>
          <p:nvPr/>
        </p:nvGrpSpPr>
        <p:grpSpPr>
          <a:xfrm>
            <a:off x="553329" y="396938"/>
            <a:ext cx="6417628" cy="648982"/>
            <a:chOff x="553329" y="396938"/>
            <a:chExt cx="6417628" cy="648982"/>
          </a:xfrm>
        </p:grpSpPr>
        <p:sp>
          <p:nvSpPr>
            <p:cNvPr id="9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9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4"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95"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96" name="object 62"/>
            <p:cNvSpPr txBox="1"/>
            <p:nvPr/>
          </p:nvSpPr>
          <p:spPr>
            <a:xfrm>
              <a:off x="681906" y="59091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7" name="object 62"/>
            <p:cNvSpPr txBox="1"/>
            <p:nvPr/>
          </p:nvSpPr>
          <p:spPr>
            <a:xfrm>
              <a:off x="3130178" y="57298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治療用装具</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98" name="object 62"/>
            <p:cNvSpPr txBox="1"/>
            <p:nvPr/>
          </p:nvSpPr>
          <p:spPr>
            <a:xfrm>
              <a:off x="2266082"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9"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100"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1" name="object 62"/>
            <p:cNvSpPr txBox="1"/>
            <p:nvPr/>
          </p:nvSpPr>
          <p:spPr>
            <a:xfrm>
              <a:off x="1546002"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2" name="object 62"/>
            <p:cNvSpPr txBox="1"/>
            <p:nvPr/>
          </p:nvSpPr>
          <p:spPr>
            <a:xfrm>
              <a:off x="1538342"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106" name="object 78"/>
          <p:cNvSpPr txBox="1"/>
          <p:nvPr/>
        </p:nvSpPr>
        <p:spPr>
          <a:xfrm>
            <a:off x="5218410" y="6930876"/>
            <a:ext cx="128792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410" y="7052302"/>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bk object 16"/>
          <p:cNvSpPr/>
          <p:nvPr/>
        </p:nvSpPr>
        <p:spPr>
          <a:xfrm>
            <a:off x="4138290" y="6869344"/>
            <a:ext cx="917011" cy="588870"/>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８　装具装着日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9" name="object 13"/>
          <p:cNvSpPr/>
          <p:nvPr/>
        </p:nvSpPr>
        <p:spPr>
          <a:xfrm>
            <a:off x="4124883" y="6869342"/>
            <a:ext cx="47647" cy="588871"/>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0440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21866" y="9667180"/>
            <a:ext cx="5580381" cy="432820"/>
            <a:chOff x="323493" y="8838551"/>
            <a:chExt cx="5580381" cy="432820"/>
          </a:xfrm>
        </p:grpSpPr>
        <p:sp>
          <p:nvSpPr>
            <p:cNvPr id="116" name="object 19"/>
            <p:cNvSpPr/>
            <p:nvPr/>
          </p:nvSpPr>
          <p:spPr>
            <a:xfrm>
              <a:off x="323493" y="8838551"/>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838937"/>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226522" y="10243244"/>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30" name="object 59"/>
          <p:cNvSpPr/>
          <p:nvPr/>
        </p:nvSpPr>
        <p:spPr>
          <a:xfrm>
            <a:off x="6010498" y="8947100"/>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66082" y="10171236"/>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6" name="グループ化 5"/>
          <p:cNvGrpSpPr/>
          <p:nvPr/>
        </p:nvGrpSpPr>
        <p:grpSpPr>
          <a:xfrm>
            <a:off x="553329" y="396938"/>
            <a:ext cx="6417628" cy="648982"/>
            <a:chOff x="553329" y="396938"/>
            <a:chExt cx="6417628" cy="648982"/>
          </a:xfrm>
        </p:grpSpPr>
        <p:sp>
          <p:nvSpPr>
            <p:cNvPr id="172" name="object 11"/>
            <p:cNvSpPr/>
            <p:nvPr/>
          </p:nvSpPr>
          <p:spPr>
            <a:xfrm>
              <a:off x="5957415"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290418"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681906" y="59091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130178" y="57298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治療用装具</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266082"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546002"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538342"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grpSp>
        <p:nvGrpSpPr>
          <p:cNvPr id="115" name="グループ化 114"/>
          <p:cNvGrpSpPr/>
          <p:nvPr/>
        </p:nvGrpSpPr>
        <p:grpSpPr>
          <a:xfrm>
            <a:off x="321866" y="8803084"/>
            <a:ext cx="5278631" cy="763914"/>
            <a:chOff x="2615497" y="7001550"/>
            <a:chExt cx="5359273" cy="377465"/>
          </a:xfrm>
        </p:grpSpPr>
        <p:pic>
          <p:nvPicPr>
            <p:cNvPr id="1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98" name="テキスト ボックス 1"/>
          <p:cNvSpPr txBox="1"/>
          <p:nvPr/>
        </p:nvSpPr>
        <p:spPr>
          <a:xfrm>
            <a:off x="321866" y="8010996"/>
            <a:ext cx="3816424" cy="72008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r>
              <a:rPr lang="ja-JP" altLang="en-US" sz="900" b="1" dirty="0">
                <a:latin typeface="ＭＳ ゴシック" panose="020B0609070205080204" pitchFamily="49" charset="-128"/>
                <a:ea typeface="ＭＳ ゴシック" panose="020B0609070205080204" pitchFamily="49" charset="-128"/>
              </a:rPr>
              <a:t>・コルセット等･･･････領収書（原本）、負傷原因届（ケガの場合）</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900" b="1" dirty="0">
                <a:latin typeface="ＭＳ ゴシック" panose="020B0609070205080204" pitchFamily="49" charset="-128"/>
                <a:ea typeface="ＭＳ ゴシック" panose="020B0609070205080204" pitchFamily="49" charset="-128"/>
              </a:rPr>
              <a:t>　　　　　　　　　　　医師の意見書・装具装着証明書（原本）</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900" b="1" dirty="0">
                <a:latin typeface="ＭＳ ゴシック" panose="020B0609070205080204" pitchFamily="49" charset="-128"/>
                <a:ea typeface="ＭＳ ゴシック" panose="020B0609070205080204" pitchFamily="49" charset="-128"/>
              </a:rPr>
              <a:t> ・小児弱視等眼鏡等･･･領収書（原本）、作成指示等、検査結果</a:t>
            </a:r>
            <a:endParaRPr lang="en-US" altLang="ja-JP" sz="9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
        <p:nvSpPr>
          <p:cNvPr id="99" name="テキスト ボックス 98"/>
          <p:cNvSpPr txBox="1"/>
          <p:nvPr/>
        </p:nvSpPr>
        <p:spPr>
          <a:xfrm>
            <a:off x="290696" y="473140"/>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grpSp>
        <p:nvGrpSpPr>
          <p:cNvPr id="100" name="グループ化 99"/>
          <p:cNvGrpSpPr/>
          <p:nvPr/>
        </p:nvGrpSpPr>
        <p:grpSpPr>
          <a:xfrm>
            <a:off x="313517" y="1460500"/>
            <a:ext cx="6971058" cy="6453675"/>
            <a:chOff x="313517" y="1460500"/>
            <a:chExt cx="6971058" cy="6453675"/>
          </a:xfrm>
        </p:grpSpPr>
        <p:grpSp>
          <p:nvGrpSpPr>
            <p:cNvPr id="101" name="グループ化 100"/>
            <p:cNvGrpSpPr/>
            <p:nvPr/>
          </p:nvGrpSpPr>
          <p:grpSpPr>
            <a:xfrm>
              <a:off x="323989" y="1460500"/>
              <a:ext cx="6912609" cy="2355114"/>
              <a:chOff x="323989" y="1619986"/>
              <a:chExt cx="6912609" cy="2355114"/>
            </a:xfrm>
          </p:grpSpPr>
          <p:sp>
            <p:nvSpPr>
              <p:cNvPr id="274"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療養費の受取については事業主に委任します。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275"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276"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7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78"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79"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80"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281"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82"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83" name="object 25"/>
              <p:cNvSpPr/>
              <p:nvPr/>
            </p:nvSpPr>
            <p:spPr>
              <a:xfrm flipV="1">
                <a:off x="1332001" y="2510270"/>
                <a:ext cx="320824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8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285"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86"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287"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2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0"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91"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92"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93"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94"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29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2"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07"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08"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13" name="正方形/長方形 112"/>
            <p:cNvSpPr/>
            <p:nvPr/>
          </p:nvSpPr>
          <p:spPr>
            <a:xfrm>
              <a:off x="2985386" y="3579163"/>
              <a:ext cx="1280445" cy="215792"/>
            </a:xfrm>
            <a:prstGeom prst="rect">
              <a:avLst/>
            </a:prstGeom>
          </p:spPr>
          <p:txBody>
            <a:bodyPr wrap="square">
              <a:spAutoFit/>
            </a:bodyPr>
            <a:lstStyle/>
            <a:p>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（委任する場合は☑）</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14" name="object 78"/>
            <p:cNvSpPr txBox="1"/>
            <p:nvPr/>
          </p:nvSpPr>
          <p:spPr>
            <a:xfrm>
              <a:off x="5759450" y="184150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121" name="グループ化 120"/>
            <p:cNvGrpSpPr/>
            <p:nvPr/>
          </p:nvGrpSpPr>
          <p:grpSpPr>
            <a:xfrm>
              <a:off x="313517" y="6077666"/>
              <a:ext cx="6971058" cy="1836509"/>
              <a:chOff x="323507" y="3924528"/>
              <a:chExt cx="6912599" cy="1836509"/>
            </a:xfrm>
          </p:grpSpPr>
          <p:sp>
            <p:nvSpPr>
              <p:cNvPr id="209"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210"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211"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212"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213"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214"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215"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216"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217"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218"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59"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60"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61"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62"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63"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64"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65"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66"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67"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6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9"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70"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71"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272"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273"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grpSp>
          <p:nvGrpSpPr>
            <p:cNvPr id="122" name="グループ化 121"/>
            <p:cNvGrpSpPr/>
            <p:nvPr/>
          </p:nvGrpSpPr>
          <p:grpSpPr>
            <a:xfrm>
              <a:off x="343026" y="3966655"/>
              <a:ext cx="6920270" cy="1944370"/>
              <a:chOff x="1007516" y="6120561"/>
              <a:chExt cx="6228181" cy="1944370"/>
            </a:xfrm>
          </p:grpSpPr>
          <p:sp>
            <p:nvSpPr>
              <p:cNvPr id="178"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180"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181"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188"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189"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190"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93"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196"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198"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199"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03"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05"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sp>
          <p:nvSpPr>
            <p:cNvPr id="123"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24"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127"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29"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1" name="テキスト ボックス 130"/>
            <p:cNvSpPr txBox="1"/>
            <p:nvPr/>
          </p:nvSpPr>
          <p:spPr>
            <a:xfrm>
              <a:off x="1716335" y="1743663"/>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32" name="テキスト ボックス 131"/>
            <p:cNvSpPr txBox="1"/>
            <p:nvPr/>
          </p:nvSpPr>
          <p:spPr>
            <a:xfrm>
              <a:off x="3490218" y="1747214"/>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33" name="テキスト ボックス 132"/>
            <p:cNvSpPr txBox="1"/>
            <p:nvPr/>
          </p:nvSpPr>
          <p:spPr>
            <a:xfrm>
              <a:off x="2145671" y="2425942"/>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34" name="テキスト ボックス 133"/>
            <p:cNvSpPr txBox="1"/>
            <p:nvPr/>
          </p:nvSpPr>
          <p:spPr>
            <a:xfrm>
              <a:off x="4012661" y="3068705"/>
              <a:ext cx="2790452" cy="261610"/>
            </a:xfrm>
            <a:prstGeom prst="rect">
              <a:avLst/>
            </a:prstGeom>
            <a:noFill/>
          </p:spPr>
          <p:txBody>
            <a:bodyPr wrap="square" rtlCol="0">
              <a:spAutoFit/>
            </a:bodyPr>
            <a:lstStyle/>
            <a:p>
              <a:r>
                <a:rPr lang="ja-JP" altLang="en-US" sz="1100" b="1" dirty="0">
                  <a:solidFill>
                    <a:srgbClr val="FF0000"/>
                  </a:solidFill>
                </a:rPr>
                <a:t>〇〇市〇〇区〇〇町〇－〇－〇</a:t>
              </a:r>
              <a:endParaRPr kumimoji="1" lang="ja-JP" altLang="en-US" sz="1100" b="1" dirty="0">
                <a:solidFill>
                  <a:srgbClr val="FF0000"/>
                </a:solidFill>
              </a:endParaRPr>
            </a:p>
          </p:txBody>
        </p:sp>
        <p:sp>
          <p:nvSpPr>
            <p:cNvPr id="135" name="テキスト ボックス 134"/>
            <p:cNvSpPr txBox="1"/>
            <p:nvPr/>
          </p:nvSpPr>
          <p:spPr>
            <a:xfrm>
              <a:off x="5221357" y="2430139"/>
              <a:ext cx="2041785"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36" name="テキスト ボックス 135"/>
            <p:cNvSpPr txBox="1"/>
            <p:nvPr/>
          </p:nvSpPr>
          <p:spPr>
            <a:xfrm>
              <a:off x="1485407" y="2783488"/>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138" name="テキスト ボックス 137"/>
            <p:cNvSpPr txBox="1"/>
            <p:nvPr/>
          </p:nvSpPr>
          <p:spPr>
            <a:xfrm>
              <a:off x="1580886" y="32513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39" name="テキスト ボックス 138"/>
            <p:cNvSpPr txBox="1"/>
            <p:nvPr/>
          </p:nvSpPr>
          <p:spPr>
            <a:xfrm>
              <a:off x="2246509" y="2205882"/>
              <a:ext cx="1940291" cy="261610"/>
            </a:xfrm>
            <a:prstGeom prst="rect">
              <a:avLst/>
            </a:prstGeom>
            <a:noFill/>
          </p:spPr>
          <p:txBody>
            <a:bodyPr wrap="square" rtlCol="0">
              <a:spAutoFit/>
            </a:bodyPr>
            <a:lstStyle/>
            <a:p>
              <a:r>
                <a:rPr lang="ja-JP" altLang="en-US" sz="1100" b="1" dirty="0">
                  <a:solidFill>
                    <a:srgbClr val="FF0000"/>
                  </a:solidFill>
                </a:rPr>
                <a:t>ケンポ　　タロウ</a:t>
              </a:r>
              <a:endParaRPr kumimoji="1" lang="ja-JP" altLang="en-US" sz="1100" b="1" dirty="0">
                <a:solidFill>
                  <a:srgbClr val="FF0000"/>
                </a:solidFill>
              </a:endParaRPr>
            </a:p>
          </p:txBody>
        </p:sp>
        <p:grpSp>
          <p:nvGrpSpPr>
            <p:cNvPr id="140" name="グループ化 139"/>
            <p:cNvGrpSpPr/>
            <p:nvPr/>
          </p:nvGrpSpPr>
          <p:grpSpPr>
            <a:xfrm>
              <a:off x="5186051" y="1746441"/>
              <a:ext cx="121438" cy="109812"/>
              <a:chOff x="5193600" y="1837377"/>
              <a:chExt cx="179557" cy="156523"/>
            </a:xfrm>
          </p:grpSpPr>
          <p:cxnSp>
            <p:nvCxnSpPr>
              <p:cNvPr id="174" name="直線コネクタ 173"/>
              <p:cNvCxnSpPr>
                <a:stCxn id="285" idx="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7" name="直線コネクタ 176"/>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41" name="グループ化 140"/>
            <p:cNvGrpSpPr/>
            <p:nvPr/>
          </p:nvGrpSpPr>
          <p:grpSpPr>
            <a:xfrm>
              <a:off x="649557" y="3598252"/>
              <a:ext cx="121438" cy="109812"/>
              <a:chOff x="5193600" y="1837377"/>
              <a:chExt cx="179557" cy="156523"/>
            </a:xfrm>
          </p:grpSpPr>
          <p:cxnSp>
            <p:nvCxnSpPr>
              <p:cNvPr id="169" name="直線コネクタ 168"/>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0" name="直線コネクタ 169"/>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2" name="テキスト ボックス 141"/>
            <p:cNvSpPr txBox="1"/>
            <p:nvPr/>
          </p:nvSpPr>
          <p:spPr>
            <a:xfrm>
              <a:off x="5693869" y="1815613"/>
              <a:ext cx="136208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sp>
          <p:nvSpPr>
            <p:cNvPr id="145" name="テキスト ボックス 144"/>
            <p:cNvSpPr txBox="1"/>
            <p:nvPr/>
          </p:nvSpPr>
          <p:spPr>
            <a:xfrm>
              <a:off x="2400115" y="4215960"/>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46" name="テキスト ボックス 145"/>
            <p:cNvSpPr txBox="1"/>
            <p:nvPr/>
          </p:nvSpPr>
          <p:spPr>
            <a:xfrm>
              <a:off x="5701968" y="3950491"/>
              <a:ext cx="1362089" cy="246221"/>
            </a:xfrm>
            <a:prstGeom prst="rect">
              <a:avLst/>
            </a:prstGeom>
            <a:noFill/>
          </p:spPr>
          <p:txBody>
            <a:bodyPr wrap="square" rtlCol="0">
              <a:spAutoFit/>
            </a:bodyPr>
            <a:lstStyle/>
            <a:p>
              <a:r>
                <a:rPr lang="ja-JP" altLang="en-US" sz="1000" b="1" dirty="0">
                  <a:solidFill>
                    <a:srgbClr val="FF0000"/>
                  </a:solidFill>
                </a:rPr>
                <a:t>〇〇 　 〇〇　 〇〇</a:t>
              </a:r>
              <a:endParaRPr kumimoji="1" lang="ja-JP" altLang="en-US" sz="1000" b="1" dirty="0">
                <a:solidFill>
                  <a:srgbClr val="FF0000"/>
                </a:solidFill>
              </a:endParaRPr>
            </a:p>
          </p:txBody>
        </p:sp>
        <p:sp>
          <p:nvSpPr>
            <p:cNvPr id="147" name="テキスト ボックス 146"/>
            <p:cNvSpPr txBox="1"/>
            <p:nvPr/>
          </p:nvSpPr>
          <p:spPr>
            <a:xfrm>
              <a:off x="2145671" y="4858788"/>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148" name="テキスト ボックス 147"/>
            <p:cNvSpPr txBox="1"/>
            <p:nvPr/>
          </p:nvSpPr>
          <p:spPr>
            <a:xfrm>
              <a:off x="2230261" y="5078905"/>
              <a:ext cx="2309989"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49" name="テキスト ボックス 148"/>
            <p:cNvSpPr txBox="1"/>
            <p:nvPr/>
          </p:nvSpPr>
          <p:spPr>
            <a:xfrm>
              <a:off x="2223557" y="5438692"/>
              <a:ext cx="2840902" cy="369332"/>
            </a:xfrm>
            <a:prstGeom prst="rect">
              <a:avLst/>
            </a:prstGeom>
            <a:noFill/>
          </p:spPr>
          <p:txBody>
            <a:bodyPr wrap="square" rtlCol="0">
              <a:spAutoFit/>
            </a:bodyPr>
            <a:lstStyle/>
            <a:p>
              <a:r>
                <a:rPr lang="ja-JP" altLang="en-US" sz="1000" b="1" dirty="0">
                  <a:solidFill>
                    <a:srgbClr val="FF0000"/>
                  </a:solidFill>
                </a:rPr>
                <a:t>代表取締役</a:t>
              </a:r>
              <a:r>
                <a:rPr lang="ja-JP" altLang="en-US" dirty="0">
                  <a:solidFill>
                    <a:srgbClr val="FF0000"/>
                  </a:solidFill>
                </a:rPr>
                <a:t>　△△　〇〇　</a:t>
              </a:r>
              <a:endParaRPr kumimoji="1" lang="ja-JP" altLang="en-US" dirty="0">
                <a:solidFill>
                  <a:srgbClr val="FF0000"/>
                </a:solidFill>
              </a:endParaRPr>
            </a:p>
          </p:txBody>
        </p:sp>
        <p:sp>
          <p:nvSpPr>
            <p:cNvPr id="152" name="テキスト ボックス 151"/>
            <p:cNvSpPr txBox="1"/>
            <p:nvPr/>
          </p:nvSpPr>
          <p:spPr>
            <a:xfrm>
              <a:off x="1974130" y="6186048"/>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153" name="楕円 152"/>
            <p:cNvSpPr/>
            <p:nvPr/>
          </p:nvSpPr>
          <p:spPr>
            <a:xfrm>
              <a:off x="3403809" y="6128178"/>
              <a:ext cx="479129" cy="1734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54" name="楕円 153"/>
            <p:cNvSpPr/>
            <p:nvPr/>
          </p:nvSpPr>
          <p:spPr>
            <a:xfrm>
              <a:off x="6612974" y="6333931"/>
              <a:ext cx="403441" cy="13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55" name="テキスト ボックス 154"/>
            <p:cNvSpPr txBox="1"/>
            <p:nvPr/>
          </p:nvSpPr>
          <p:spPr>
            <a:xfrm>
              <a:off x="5026053" y="6213445"/>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156" name="テキスト ボックス 155"/>
            <p:cNvSpPr txBox="1"/>
            <p:nvPr/>
          </p:nvSpPr>
          <p:spPr>
            <a:xfrm>
              <a:off x="1389776" y="6708707"/>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157" name="テキスト ボックス 156"/>
            <p:cNvSpPr txBox="1"/>
            <p:nvPr/>
          </p:nvSpPr>
          <p:spPr>
            <a:xfrm>
              <a:off x="3726620" y="6732861"/>
              <a:ext cx="1810978" cy="400110"/>
            </a:xfrm>
            <a:prstGeom prst="rect">
              <a:avLst/>
            </a:prstGeom>
            <a:noFill/>
          </p:spPr>
          <p:txBody>
            <a:bodyPr wrap="square" rtlCol="0">
              <a:spAutoFit/>
            </a:bodyPr>
            <a:lstStyle/>
            <a:p>
              <a:r>
                <a:rPr lang="ja-JP" altLang="en-US" dirty="0">
                  <a:solidFill>
                    <a:srgbClr val="FF0000"/>
                  </a:solidFill>
                </a:rPr>
                <a:t>１ ２ ３ ４ ５ ６ ７</a:t>
              </a:r>
              <a:endParaRPr kumimoji="1" lang="ja-JP" altLang="en-US" dirty="0">
                <a:solidFill>
                  <a:srgbClr val="FF0000"/>
                </a:solidFill>
              </a:endParaRPr>
            </a:p>
          </p:txBody>
        </p:sp>
        <p:sp>
          <p:nvSpPr>
            <p:cNvPr id="158" name="テキスト ボックス 157"/>
            <p:cNvSpPr txBox="1"/>
            <p:nvPr/>
          </p:nvSpPr>
          <p:spPr>
            <a:xfrm>
              <a:off x="2259796" y="7475021"/>
              <a:ext cx="2192170"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60" name="テキスト ボックス 159"/>
            <p:cNvSpPr txBox="1"/>
            <p:nvPr/>
          </p:nvSpPr>
          <p:spPr>
            <a:xfrm>
              <a:off x="2145671" y="7121760"/>
              <a:ext cx="2152453" cy="261610"/>
            </a:xfrm>
            <a:prstGeom prst="rect">
              <a:avLst/>
            </a:prstGeom>
            <a:noFill/>
          </p:spPr>
          <p:txBody>
            <a:bodyPr wrap="square" rtlCol="0">
              <a:spAutoFit/>
            </a:bodyPr>
            <a:lstStyle/>
            <a:p>
              <a:r>
                <a:rPr lang="ja-JP" altLang="en-US" sz="1100" b="1" dirty="0">
                  <a:solidFill>
                    <a:srgbClr val="FF0000"/>
                  </a:solidFill>
                </a:rPr>
                <a:t>カブシキガイシャ　マルマルマル</a:t>
              </a:r>
              <a:endParaRPr kumimoji="1" lang="ja-JP" altLang="en-US" sz="1100" b="1" dirty="0">
                <a:solidFill>
                  <a:srgbClr val="FF0000"/>
                </a:solidFill>
              </a:endParaRPr>
            </a:p>
          </p:txBody>
        </p:sp>
        <p:sp>
          <p:nvSpPr>
            <p:cNvPr id="161" name="テキスト ボックス 160"/>
            <p:cNvSpPr txBox="1"/>
            <p:nvPr/>
          </p:nvSpPr>
          <p:spPr>
            <a:xfrm>
              <a:off x="6270171" y="7334252"/>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63" name="テキスト ボックス 162"/>
            <p:cNvSpPr txBox="1"/>
            <p:nvPr/>
          </p:nvSpPr>
          <p:spPr>
            <a:xfrm>
              <a:off x="6337795" y="5466808"/>
              <a:ext cx="946242" cy="400110"/>
            </a:xfrm>
            <a:prstGeom prst="rect">
              <a:avLst/>
            </a:prstGeom>
            <a:noFill/>
          </p:spPr>
          <p:txBody>
            <a:bodyPr wrap="square" rtlCol="0">
              <a:spAutoFit/>
            </a:bodyPr>
            <a:lstStyle/>
            <a:p>
              <a:r>
                <a:rPr lang="ja-JP" altLang="en-US" dirty="0">
                  <a:solidFill>
                    <a:srgbClr val="FF0000"/>
                  </a:solidFill>
                </a:rPr>
                <a:t>雇用主</a:t>
              </a:r>
              <a:endParaRPr kumimoji="1" lang="ja-JP" altLang="en-US" dirty="0">
                <a:solidFill>
                  <a:srgbClr val="FF0000"/>
                </a:solidFill>
              </a:endParaRPr>
            </a:p>
          </p:txBody>
        </p:sp>
        <p:sp>
          <p:nvSpPr>
            <p:cNvPr id="164" name="テキスト ボックス 163"/>
            <p:cNvSpPr txBox="1"/>
            <p:nvPr/>
          </p:nvSpPr>
          <p:spPr>
            <a:xfrm>
              <a:off x="1071203" y="259783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65" name="テキスト ボックス 164"/>
            <p:cNvSpPr txBox="1"/>
            <p:nvPr/>
          </p:nvSpPr>
          <p:spPr>
            <a:xfrm>
              <a:off x="1234071" y="621761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grpSp>
    </p:spTree>
    <p:extLst>
      <p:ext uri="{BB962C8B-B14F-4D97-AF65-F5344CB8AC3E}">
        <p14:creationId xmlns:p14="http://schemas.microsoft.com/office/powerpoint/2010/main" val="203140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sp>
        <p:nvSpPr>
          <p:cNvPr id="122" name="bk object 16"/>
          <p:cNvSpPr/>
          <p:nvPr/>
        </p:nvSpPr>
        <p:spPr>
          <a:xfrm>
            <a:off x="540000" y="1816682"/>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１ 受診者</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40000" y="2240953"/>
            <a:ext cx="1655991" cy="432028"/>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１</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①家族の場合はその方の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16"/>
          <p:cNvSpPr/>
          <p:nvPr/>
        </p:nvSpPr>
        <p:spPr>
          <a:xfrm>
            <a:off x="540000" y="2672981"/>
            <a:ext cx="1655991" cy="441471"/>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２ 傷病名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16"/>
          <p:cNvSpPr/>
          <p:nvPr/>
        </p:nvSpPr>
        <p:spPr>
          <a:xfrm>
            <a:off x="540000" y="3104435"/>
            <a:ext cx="1655991" cy="1232626"/>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４ 発病の原因および経過</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詳しく</a:t>
            </a:r>
            <a:r>
              <a:rPr lang="en-US" altLang="ja-JP" sz="900" dirty="0">
                <a:solidFill>
                  <a:prstClr val="black"/>
                </a:solidFill>
                <a:latin typeface="ＭＳ ゴシック" panose="020B0609070205080204" pitchFamily="49" charset="-128"/>
                <a:ea typeface="ＭＳ ゴシック" panose="020B0609070205080204" pitchFamily="49" charset="-128"/>
              </a:rPr>
              <a:t>)</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16"/>
          <p:cNvSpPr/>
          <p:nvPr/>
        </p:nvSpPr>
        <p:spPr>
          <a:xfrm>
            <a:off x="540000" y="4329284"/>
            <a:ext cx="1655991" cy="130340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５ 診療を受けた医療機関等の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8" name="bk object 16"/>
          <p:cNvSpPr/>
          <p:nvPr/>
        </p:nvSpPr>
        <p:spPr>
          <a:xfrm>
            <a:off x="540000" y="5621753"/>
            <a:ext cx="1655991" cy="634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６ 診療を受けた期間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40" name="bk object 16"/>
          <p:cNvSpPr/>
          <p:nvPr/>
        </p:nvSpPr>
        <p:spPr>
          <a:xfrm>
            <a:off x="540000" y="6255769"/>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６</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①上記の期間に</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入院していた場合は、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その期間</a:t>
            </a:r>
          </a:p>
        </p:txBody>
      </p:sp>
      <p:sp>
        <p:nvSpPr>
          <p:cNvPr id="142" name="bk object 16"/>
          <p:cNvSpPr/>
          <p:nvPr/>
        </p:nvSpPr>
        <p:spPr>
          <a:xfrm>
            <a:off x="540000" y="6869343"/>
            <a:ext cx="1655991" cy="60091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７ 装具等の装着について</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指示を受けた日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46" name="bk object 16"/>
          <p:cNvSpPr/>
          <p:nvPr/>
        </p:nvSpPr>
        <p:spPr>
          <a:xfrm>
            <a:off x="540000" y="7468689"/>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９ 療養に要した費用の額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58" name="bk object 16"/>
          <p:cNvSpPr/>
          <p:nvPr/>
        </p:nvSpPr>
        <p:spPr>
          <a:xfrm>
            <a:off x="540000" y="7901900"/>
            <a:ext cx="1655991" cy="43201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en-US" altLang="ja-JP" sz="900" dirty="0">
                <a:solidFill>
                  <a:prstClr val="black"/>
                </a:solidFill>
                <a:latin typeface="ＭＳ ゴシック" panose="020B0609070205080204" pitchFamily="49" charset="-128"/>
                <a:ea typeface="ＭＳ ゴシック" panose="020B0609070205080204" pitchFamily="49" charset="-128"/>
              </a:rPr>
              <a:t>10</a:t>
            </a:r>
            <a:r>
              <a:rPr lang="ja-JP" altLang="en-US" sz="900" dirty="0">
                <a:solidFill>
                  <a:prstClr val="black"/>
                </a:solidFill>
                <a:latin typeface="ＭＳ ゴシック" panose="020B0609070205080204" pitchFamily="49" charset="-128"/>
                <a:ea typeface="ＭＳ ゴシック" panose="020B0609070205080204" pitchFamily="49" charset="-128"/>
              </a:rPr>
              <a:t> 診療の内容</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0" name="bk object 16"/>
          <p:cNvSpPr/>
          <p:nvPr/>
        </p:nvSpPr>
        <p:spPr>
          <a:xfrm>
            <a:off x="540000" y="8332708"/>
            <a:ext cx="1655991" cy="974432"/>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en-US" altLang="ja-JP" sz="900" dirty="0">
                <a:solidFill>
                  <a:prstClr val="black"/>
                </a:solidFill>
                <a:latin typeface="ＭＳ ゴシック" panose="020B0609070205080204" pitchFamily="49" charset="-128"/>
                <a:ea typeface="ＭＳ ゴシック" panose="020B0609070205080204" pitchFamily="49" charset="-128"/>
              </a:rPr>
              <a:t>11</a:t>
            </a:r>
            <a:r>
              <a:rPr lang="ja-JP" altLang="en-US" sz="900" dirty="0">
                <a:solidFill>
                  <a:prstClr val="black"/>
                </a:solidFill>
                <a:latin typeface="ＭＳ ゴシック" panose="020B0609070205080204" pitchFamily="49" charset="-128"/>
                <a:ea typeface="ＭＳ ゴシック" panose="020B0609070205080204" pitchFamily="49" charset="-128"/>
              </a:rPr>
              <a:t> 療養費の支給申請の理由</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1" name="bk object 17"/>
          <p:cNvSpPr/>
          <p:nvPr/>
        </p:nvSpPr>
        <p:spPr>
          <a:xfrm>
            <a:off x="2250008" y="4390679"/>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4" name="bk object 18"/>
          <p:cNvSpPr/>
          <p:nvPr/>
        </p:nvSpPr>
        <p:spPr>
          <a:xfrm>
            <a:off x="4122026" y="4390679"/>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5" name="bk object 19"/>
          <p:cNvSpPr/>
          <p:nvPr/>
        </p:nvSpPr>
        <p:spPr>
          <a:xfrm>
            <a:off x="5994019" y="4390679"/>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69" name="bk object 20"/>
          <p:cNvSpPr/>
          <p:nvPr/>
        </p:nvSpPr>
        <p:spPr>
          <a:xfrm>
            <a:off x="2250008" y="5038683"/>
            <a:ext cx="1764030" cy="162560"/>
          </a:xfrm>
          <a:custGeom>
            <a:avLst/>
            <a:gdLst/>
            <a:ahLst/>
            <a:cxnLst/>
            <a:rect l="l" t="t" r="r" b="b"/>
            <a:pathLst>
              <a:path w="1764029" h="162560">
                <a:moveTo>
                  <a:pt x="1746008" y="0"/>
                </a:moveTo>
                <a:lnTo>
                  <a:pt x="18008" y="0"/>
                </a:lnTo>
                <a:lnTo>
                  <a:pt x="11015" y="1418"/>
                </a:lnTo>
                <a:lnTo>
                  <a:pt x="5289" y="5283"/>
                </a:lnTo>
                <a:lnTo>
                  <a:pt x="1420" y="11004"/>
                </a:lnTo>
                <a:lnTo>
                  <a:pt x="0" y="17995"/>
                </a:lnTo>
                <a:lnTo>
                  <a:pt x="0" y="143992"/>
                </a:lnTo>
                <a:lnTo>
                  <a:pt x="1420" y="150983"/>
                </a:lnTo>
                <a:lnTo>
                  <a:pt x="5289" y="156705"/>
                </a:lnTo>
                <a:lnTo>
                  <a:pt x="11015" y="160569"/>
                </a:lnTo>
                <a:lnTo>
                  <a:pt x="18008" y="161988"/>
                </a:lnTo>
                <a:lnTo>
                  <a:pt x="1746008" y="161988"/>
                </a:lnTo>
                <a:lnTo>
                  <a:pt x="1752994" y="160569"/>
                </a:lnTo>
                <a:lnTo>
                  <a:pt x="1758716" y="156705"/>
                </a:lnTo>
                <a:lnTo>
                  <a:pt x="1762583" y="150983"/>
                </a:lnTo>
                <a:lnTo>
                  <a:pt x="1764004" y="143992"/>
                </a:lnTo>
                <a:lnTo>
                  <a:pt x="1764004" y="17995"/>
                </a:lnTo>
                <a:lnTo>
                  <a:pt x="1762583" y="11004"/>
                </a:lnTo>
                <a:lnTo>
                  <a:pt x="1758716" y="5283"/>
                </a:lnTo>
                <a:lnTo>
                  <a:pt x="1752994" y="1418"/>
                </a:lnTo>
                <a:lnTo>
                  <a:pt x="1746008"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4" name="bk object 21"/>
          <p:cNvSpPr/>
          <p:nvPr/>
        </p:nvSpPr>
        <p:spPr>
          <a:xfrm>
            <a:off x="4122026" y="5038683"/>
            <a:ext cx="1764030" cy="162560"/>
          </a:xfrm>
          <a:custGeom>
            <a:avLst/>
            <a:gdLst/>
            <a:ahLst/>
            <a:cxnLst/>
            <a:rect l="l" t="t" r="r" b="b"/>
            <a:pathLst>
              <a:path w="1764029" h="162560">
                <a:moveTo>
                  <a:pt x="1745995" y="0"/>
                </a:moveTo>
                <a:lnTo>
                  <a:pt x="17995" y="0"/>
                </a:lnTo>
                <a:lnTo>
                  <a:pt x="11004" y="1418"/>
                </a:lnTo>
                <a:lnTo>
                  <a:pt x="5283" y="5283"/>
                </a:lnTo>
                <a:lnTo>
                  <a:pt x="1418" y="11004"/>
                </a:lnTo>
                <a:lnTo>
                  <a:pt x="0" y="17995"/>
                </a:lnTo>
                <a:lnTo>
                  <a:pt x="0" y="143992"/>
                </a:lnTo>
                <a:lnTo>
                  <a:pt x="1418" y="150983"/>
                </a:lnTo>
                <a:lnTo>
                  <a:pt x="5283" y="156705"/>
                </a:lnTo>
                <a:lnTo>
                  <a:pt x="11004" y="160569"/>
                </a:lnTo>
                <a:lnTo>
                  <a:pt x="17995" y="161988"/>
                </a:lnTo>
                <a:lnTo>
                  <a:pt x="1745995" y="161988"/>
                </a:lnTo>
                <a:lnTo>
                  <a:pt x="1752981" y="160569"/>
                </a:lnTo>
                <a:lnTo>
                  <a:pt x="1758703" y="156705"/>
                </a:lnTo>
                <a:lnTo>
                  <a:pt x="1762571" y="150983"/>
                </a:lnTo>
                <a:lnTo>
                  <a:pt x="1763991" y="143992"/>
                </a:lnTo>
                <a:lnTo>
                  <a:pt x="1763991" y="17995"/>
                </a:lnTo>
                <a:lnTo>
                  <a:pt x="1762571" y="11004"/>
                </a:lnTo>
                <a:lnTo>
                  <a:pt x="1758703" y="5283"/>
                </a:lnTo>
                <a:lnTo>
                  <a:pt x="1752981" y="1418"/>
                </a:lnTo>
                <a:lnTo>
                  <a:pt x="1745995" y="0"/>
                </a:lnTo>
                <a:close/>
              </a:path>
            </a:pathLst>
          </a:custGeom>
          <a:solidFill>
            <a:schemeClr val="bg1">
              <a:lumMod val="75000"/>
            </a:schemeClr>
          </a:solidFill>
        </p:spPr>
        <p:txBody>
          <a:bodyPr wrap="square" lIns="36000" tIns="0" rIns="0" bIns="0" rtlCol="0" anchor="ctr" anchorCtr="0"/>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所在地</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6" name="bk object 22"/>
          <p:cNvSpPr/>
          <p:nvPr/>
        </p:nvSpPr>
        <p:spPr>
          <a:xfrm>
            <a:off x="5994019" y="5038683"/>
            <a:ext cx="1188085" cy="162560"/>
          </a:xfrm>
          <a:custGeom>
            <a:avLst/>
            <a:gdLst/>
            <a:ahLst/>
            <a:cxnLst/>
            <a:rect l="l" t="t" r="r" b="b"/>
            <a:pathLst>
              <a:path w="1188084" h="162560">
                <a:moveTo>
                  <a:pt x="1169987" y="0"/>
                </a:moveTo>
                <a:lnTo>
                  <a:pt x="17995" y="0"/>
                </a:lnTo>
                <a:lnTo>
                  <a:pt x="11010" y="1418"/>
                </a:lnTo>
                <a:lnTo>
                  <a:pt x="5287" y="5283"/>
                </a:lnTo>
                <a:lnTo>
                  <a:pt x="1420" y="11004"/>
                </a:lnTo>
                <a:lnTo>
                  <a:pt x="0" y="17995"/>
                </a:lnTo>
                <a:lnTo>
                  <a:pt x="0" y="143992"/>
                </a:lnTo>
                <a:lnTo>
                  <a:pt x="1420" y="150983"/>
                </a:lnTo>
                <a:lnTo>
                  <a:pt x="5287" y="156705"/>
                </a:lnTo>
                <a:lnTo>
                  <a:pt x="11010" y="160569"/>
                </a:lnTo>
                <a:lnTo>
                  <a:pt x="17995" y="161988"/>
                </a:lnTo>
                <a:lnTo>
                  <a:pt x="1169987" y="161988"/>
                </a:lnTo>
                <a:lnTo>
                  <a:pt x="1176973" y="160569"/>
                </a:lnTo>
                <a:lnTo>
                  <a:pt x="1182695" y="156705"/>
                </a:lnTo>
                <a:lnTo>
                  <a:pt x="1186562" y="150983"/>
                </a:lnTo>
                <a:lnTo>
                  <a:pt x="1187983" y="143992"/>
                </a:lnTo>
                <a:lnTo>
                  <a:pt x="1187983" y="17995"/>
                </a:lnTo>
                <a:lnTo>
                  <a:pt x="1186562" y="11004"/>
                </a:lnTo>
                <a:lnTo>
                  <a:pt x="1182695" y="5283"/>
                </a:lnTo>
                <a:lnTo>
                  <a:pt x="1176973" y="1418"/>
                </a:lnTo>
                <a:lnTo>
                  <a:pt x="1169987" y="0"/>
                </a:lnTo>
                <a:close/>
              </a:path>
            </a:pathLst>
          </a:custGeom>
          <a:solidFill>
            <a:schemeClr val="bg1">
              <a:lumMod val="75000"/>
            </a:schemeClr>
          </a:solidFill>
        </p:spPr>
        <p:txBody>
          <a:bodyPr wrap="square" lIns="36000" tIns="0" rIns="0" bIns="0" rtlCol="0" anchor="ctr" anchorCtr="0"/>
          <a:lstStyle/>
          <a:p>
            <a:pPr algn="ctr"/>
            <a:r>
              <a:rPr lang="ja-JP" altLang="en-US" sz="800" spc="30" dirty="0">
                <a:solidFill>
                  <a:srgbClr val="231F20"/>
                </a:solidFill>
                <a:latin typeface="ＭＳ ゴシック" panose="020B0609070205080204" pitchFamily="49" charset="-128"/>
                <a:ea typeface="ＭＳ ゴシック" panose="020B0609070205080204" pitchFamily="49" charset="-128"/>
                <a:cs typeface="Meiryo UI"/>
              </a:rPr>
              <a:t>診療した医師等の氏名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77" name="bk object 23"/>
          <p:cNvSpPr/>
          <p:nvPr/>
        </p:nvSpPr>
        <p:spPr>
          <a:xfrm>
            <a:off x="5760021" y="5686688"/>
            <a:ext cx="360045" cy="504190"/>
          </a:xfrm>
          <a:custGeom>
            <a:avLst/>
            <a:gdLst/>
            <a:ahLst/>
            <a:cxnLst/>
            <a:rect l="l" t="t" r="r" b="b"/>
            <a:pathLst>
              <a:path w="360045" h="504189">
                <a:moveTo>
                  <a:pt x="342023" y="0"/>
                </a:moveTo>
                <a:lnTo>
                  <a:pt x="17995" y="0"/>
                </a:lnTo>
                <a:lnTo>
                  <a:pt x="11010" y="1420"/>
                </a:lnTo>
                <a:lnTo>
                  <a:pt x="5287" y="5287"/>
                </a:lnTo>
                <a:lnTo>
                  <a:pt x="1420" y="11010"/>
                </a:lnTo>
                <a:lnTo>
                  <a:pt x="0" y="17995"/>
                </a:lnTo>
                <a:lnTo>
                  <a:pt x="0" y="485990"/>
                </a:lnTo>
                <a:lnTo>
                  <a:pt x="1420" y="492976"/>
                </a:lnTo>
                <a:lnTo>
                  <a:pt x="5287" y="498698"/>
                </a:lnTo>
                <a:lnTo>
                  <a:pt x="11010" y="502566"/>
                </a:lnTo>
                <a:lnTo>
                  <a:pt x="17995" y="503986"/>
                </a:lnTo>
                <a:lnTo>
                  <a:pt x="342023" y="503986"/>
                </a:lnTo>
                <a:lnTo>
                  <a:pt x="349009" y="502566"/>
                </a:lnTo>
                <a:lnTo>
                  <a:pt x="354731" y="498698"/>
                </a:lnTo>
                <a:lnTo>
                  <a:pt x="358598" y="492976"/>
                </a:lnTo>
                <a:lnTo>
                  <a:pt x="360019" y="485990"/>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8" name="bk object 24"/>
          <p:cNvSpPr/>
          <p:nvPr/>
        </p:nvSpPr>
        <p:spPr>
          <a:xfrm>
            <a:off x="5760021" y="6298676"/>
            <a:ext cx="360045" cy="504190"/>
          </a:xfrm>
          <a:custGeom>
            <a:avLst/>
            <a:gdLst/>
            <a:ahLst/>
            <a:cxnLst/>
            <a:rect l="l" t="t" r="r" b="b"/>
            <a:pathLst>
              <a:path w="360045" h="504190">
                <a:moveTo>
                  <a:pt x="342023" y="0"/>
                </a:moveTo>
                <a:lnTo>
                  <a:pt x="17995" y="0"/>
                </a:lnTo>
                <a:lnTo>
                  <a:pt x="11010" y="1420"/>
                </a:lnTo>
                <a:lnTo>
                  <a:pt x="5287" y="5287"/>
                </a:lnTo>
                <a:lnTo>
                  <a:pt x="1420" y="11010"/>
                </a:lnTo>
                <a:lnTo>
                  <a:pt x="0" y="17995"/>
                </a:lnTo>
                <a:lnTo>
                  <a:pt x="0" y="486016"/>
                </a:lnTo>
                <a:lnTo>
                  <a:pt x="1420" y="493001"/>
                </a:lnTo>
                <a:lnTo>
                  <a:pt x="5287" y="498724"/>
                </a:lnTo>
                <a:lnTo>
                  <a:pt x="11010" y="502591"/>
                </a:lnTo>
                <a:lnTo>
                  <a:pt x="17995" y="504012"/>
                </a:lnTo>
                <a:lnTo>
                  <a:pt x="342023" y="504012"/>
                </a:lnTo>
                <a:lnTo>
                  <a:pt x="349009" y="502591"/>
                </a:lnTo>
                <a:lnTo>
                  <a:pt x="354731" y="498724"/>
                </a:lnTo>
                <a:lnTo>
                  <a:pt x="358598" y="493001"/>
                </a:lnTo>
                <a:lnTo>
                  <a:pt x="360019" y="486016"/>
                </a:lnTo>
                <a:lnTo>
                  <a:pt x="360019" y="17995"/>
                </a:lnTo>
                <a:lnTo>
                  <a:pt x="358598" y="11010"/>
                </a:lnTo>
                <a:lnTo>
                  <a:pt x="354731" y="5287"/>
                </a:lnTo>
                <a:lnTo>
                  <a:pt x="349009" y="1420"/>
                </a:lnTo>
                <a:lnTo>
                  <a:pt x="342023"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日数</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9" name="bk object 25"/>
          <p:cNvSpPr/>
          <p:nvPr/>
        </p:nvSpPr>
        <p:spPr>
          <a:xfrm>
            <a:off x="4716005" y="2680687"/>
            <a:ext cx="828040" cy="432434"/>
          </a:xfrm>
          <a:custGeom>
            <a:avLst/>
            <a:gdLst/>
            <a:ahLst/>
            <a:cxnLst/>
            <a:rect l="l" t="t" r="r" b="b"/>
            <a:pathLst>
              <a:path w="828039" h="432435">
                <a:moveTo>
                  <a:pt x="828001" y="431990"/>
                </a:moveTo>
                <a:lnTo>
                  <a:pt x="0" y="431990"/>
                </a:lnTo>
                <a:lnTo>
                  <a:pt x="0" y="0"/>
                </a:lnTo>
                <a:lnTo>
                  <a:pt x="828001" y="0"/>
                </a:lnTo>
                <a:lnTo>
                  <a:pt x="828001" y="43199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３ 発病または</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負傷年月日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0" name="bk object 31"/>
          <p:cNvSpPr/>
          <p:nvPr/>
        </p:nvSpPr>
        <p:spPr>
          <a:xfrm>
            <a:off x="4715979" y="2302710"/>
            <a:ext cx="828040" cy="324485"/>
          </a:xfrm>
          <a:custGeom>
            <a:avLst/>
            <a:gdLst/>
            <a:ahLst/>
            <a:cxnLst/>
            <a:rect l="l" t="t" r="r" b="b"/>
            <a:pathLst>
              <a:path w="828039" h="324485">
                <a:moveTo>
                  <a:pt x="810018" y="0"/>
                </a:moveTo>
                <a:lnTo>
                  <a:pt x="18008" y="0"/>
                </a:lnTo>
                <a:lnTo>
                  <a:pt x="11015" y="1418"/>
                </a:lnTo>
                <a:lnTo>
                  <a:pt x="5289" y="5283"/>
                </a:lnTo>
                <a:lnTo>
                  <a:pt x="1420" y="11004"/>
                </a:lnTo>
                <a:lnTo>
                  <a:pt x="0" y="17995"/>
                </a:lnTo>
                <a:lnTo>
                  <a:pt x="0" y="305993"/>
                </a:lnTo>
                <a:lnTo>
                  <a:pt x="1420" y="312984"/>
                </a:lnTo>
                <a:lnTo>
                  <a:pt x="5289" y="318706"/>
                </a:lnTo>
                <a:lnTo>
                  <a:pt x="11015" y="322570"/>
                </a:lnTo>
                <a:lnTo>
                  <a:pt x="18008" y="323989"/>
                </a:lnTo>
                <a:lnTo>
                  <a:pt x="810018" y="323989"/>
                </a:lnTo>
                <a:lnTo>
                  <a:pt x="817002" y="322570"/>
                </a:lnTo>
                <a:lnTo>
                  <a:pt x="822720" y="318706"/>
                </a:lnTo>
                <a:lnTo>
                  <a:pt x="826583" y="312984"/>
                </a:lnTo>
                <a:lnTo>
                  <a:pt x="828001" y="305993"/>
                </a:lnTo>
                <a:lnTo>
                  <a:pt x="828001" y="17995"/>
                </a:lnTo>
                <a:lnTo>
                  <a:pt x="826583" y="11004"/>
                </a:lnTo>
                <a:lnTo>
                  <a:pt x="822720" y="5283"/>
                </a:lnTo>
                <a:lnTo>
                  <a:pt x="817002" y="1418"/>
                </a:lnTo>
                <a:lnTo>
                  <a:pt x="810018"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3" name="bk object 32"/>
          <p:cNvSpPr/>
          <p:nvPr/>
        </p:nvSpPr>
        <p:spPr>
          <a:xfrm>
            <a:off x="2249970" y="2302710"/>
            <a:ext cx="324485" cy="324485"/>
          </a:xfrm>
          <a:custGeom>
            <a:avLst/>
            <a:gdLst/>
            <a:ahLst/>
            <a:cxnLst/>
            <a:rect l="l" t="t" r="r" b="b"/>
            <a:pathLst>
              <a:path w="324485" h="324485">
                <a:moveTo>
                  <a:pt x="306006" y="0"/>
                </a:moveTo>
                <a:lnTo>
                  <a:pt x="18008" y="0"/>
                </a:lnTo>
                <a:lnTo>
                  <a:pt x="11021" y="1418"/>
                </a:lnTo>
                <a:lnTo>
                  <a:pt x="5294" y="5283"/>
                </a:lnTo>
                <a:lnTo>
                  <a:pt x="1422" y="11004"/>
                </a:lnTo>
                <a:lnTo>
                  <a:pt x="0" y="17995"/>
                </a:lnTo>
                <a:lnTo>
                  <a:pt x="0" y="305993"/>
                </a:lnTo>
                <a:lnTo>
                  <a:pt x="1422" y="312984"/>
                </a:lnTo>
                <a:lnTo>
                  <a:pt x="5294" y="318706"/>
                </a:lnTo>
                <a:lnTo>
                  <a:pt x="11021" y="322570"/>
                </a:lnTo>
                <a:lnTo>
                  <a:pt x="18008" y="323989"/>
                </a:lnTo>
                <a:lnTo>
                  <a:pt x="306006" y="323989"/>
                </a:lnTo>
                <a:lnTo>
                  <a:pt x="312997" y="322570"/>
                </a:lnTo>
                <a:lnTo>
                  <a:pt x="318719" y="318706"/>
                </a:lnTo>
                <a:lnTo>
                  <a:pt x="322583" y="312984"/>
                </a:lnTo>
                <a:lnTo>
                  <a:pt x="324002" y="305993"/>
                </a:lnTo>
                <a:lnTo>
                  <a:pt x="324002" y="17995"/>
                </a:lnTo>
                <a:lnTo>
                  <a:pt x="322583" y="11004"/>
                </a:lnTo>
                <a:lnTo>
                  <a:pt x="318719" y="5283"/>
                </a:lnTo>
                <a:lnTo>
                  <a:pt x="312997" y="1418"/>
                </a:lnTo>
                <a:lnTo>
                  <a:pt x="306006"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5" name="bk object 33"/>
          <p:cNvSpPr/>
          <p:nvPr/>
        </p:nvSpPr>
        <p:spPr>
          <a:xfrm>
            <a:off x="791982" y="6244676"/>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8" name="bk object 34"/>
          <p:cNvSpPr/>
          <p:nvPr/>
        </p:nvSpPr>
        <p:spPr>
          <a:xfrm>
            <a:off x="2196020" y="4984670"/>
            <a:ext cx="5039995" cy="0"/>
          </a:xfrm>
          <a:custGeom>
            <a:avLst/>
            <a:gdLst/>
            <a:ahLst/>
            <a:cxnLst/>
            <a:rect l="l" t="t" r="r" b="b"/>
            <a:pathLst>
              <a:path w="5039995">
                <a:moveTo>
                  <a:pt x="0" y="0"/>
                </a:moveTo>
                <a:lnTo>
                  <a:pt x="503999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09" name="bk object 35"/>
          <p:cNvSpPr/>
          <p:nvPr/>
        </p:nvSpPr>
        <p:spPr>
          <a:xfrm>
            <a:off x="4068000" y="4336678"/>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0" name="bk object 36"/>
          <p:cNvSpPr/>
          <p:nvPr/>
        </p:nvSpPr>
        <p:spPr>
          <a:xfrm>
            <a:off x="5940006" y="4336678"/>
            <a:ext cx="0" cy="1296035"/>
          </a:xfrm>
          <a:custGeom>
            <a:avLst/>
            <a:gdLst/>
            <a:ahLst/>
            <a:cxnLst/>
            <a:rect l="l" t="t" r="r" b="b"/>
            <a:pathLst>
              <a:path h="1296035">
                <a:moveTo>
                  <a:pt x="0" y="1296009"/>
                </a:moveTo>
                <a:lnTo>
                  <a:pt x="0"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1" name="bk object 37"/>
          <p:cNvSpPr/>
          <p:nvPr/>
        </p:nvSpPr>
        <p:spPr>
          <a:xfrm>
            <a:off x="324002" y="1816681"/>
            <a:ext cx="216535" cy="7490459"/>
          </a:xfrm>
          <a:custGeom>
            <a:avLst/>
            <a:gdLst/>
            <a:ahLst/>
            <a:cxnLst/>
            <a:rect l="l" t="t" r="r" b="b"/>
            <a:pathLst>
              <a:path w="216534" h="7490459">
                <a:moveTo>
                  <a:pt x="216001" y="0"/>
                </a:moveTo>
                <a:lnTo>
                  <a:pt x="36004" y="0"/>
                </a:lnTo>
                <a:lnTo>
                  <a:pt x="22025" y="2839"/>
                </a:lnTo>
                <a:lnTo>
                  <a:pt x="10577" y="10571"/>
                </a:lnTo>
                <a:lnTo>
                  <a:pt x="2841" y="22015"/>
                </a:lnTo>
                <a:lnTo>
                  <a:pt x="0" y="35991"/>
                </a:lnTo>
                <a:lnTo>
                  <a:pt x="0" y="7454061"/>
                </a:lnTo>
                <a:lnTo>
                  <a:pt x="2841" y="7468045"/>
                </a:lnTo>
                <a:lnTo>
                  <a:pt x="10577" y="7479493"/>
                </a:lnTo>
                <a:lnTo>
                  <a:pt x="22025" y="7487226"/>
                </a:lnTo>
                <a:lnTo>
                  <a:pt x="36004" y="7490066"/>
                </a:lnTo>
                <a:lnTo>
                  <a:pt x="216001" y="7490066"/>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12" name="bk object 38"/>
          <p:cNvSpPr/>
          <p:nvPr/>
        </p:nvSpPr>
        <p:spPr>
          <a:xfrm>
            <a:off x="324002" y="1798966"/>
            <a:ext cx="6912609" cy="7490459"/>
          </a:xfrm>
          <a:custGeom>
            <a:avLst/>
            <a:gdLst/>
            <a:ahLst/>
            <a:cxnLst/>
            <a:rect l="l" t="t" r="r" b="b"/>
            <a:pathLst>
              <a:path w="6912609" h="7490459">
                <a:moveTo>
                  <a:pt x="6912000" y="7454061"/>
                </a:moveTo>
                <a:lnTo>
                  <a:pt x="6909160" y="7468045"/>
                </a:lnTo>
                <a:lnTo>
                  <a:pt x="6901427" y="7479493"/>
                </a:lnTo>
                <a:lnTo>
                  <a:pt x="6889979" y="7487226"/>
                </a:lnTo>
                <a:lnTo>
                  <a:pt x="6875995" y="7490066"/>
                </a:lnTo>
                <a:lnTo>
                  <a:pt x="35991" y="7490066"/>
                </a:lnTo>
                <a:lnTo>
                  <a:pt x="22015" y="7487226"/>
                </a:lnTo>
                <a:lnTo>
                  <a:pt x="10571" y="7479493"/>
                </a:lnTo>
                <a:lnTo>
                  <a:pt x="2839" y="7468045"/>
                </a:lnTo>
                <a:lnTo>
                  <a:pt x="0" y="7454061"/>
                </a:lnTo>
                <a:lnTo>
                  <a:pt x="0" y="35991"/>
                </a:lnTo>
                <a:lnTo>
                  <a:pt x="2839" y="22015"/>
                </a:lnTo>
                <a:lnTo>
                  <a:pt x="10571" y="10571"/>
                </a:lnTo>
                <a:lnTo>
                  <a:pt x="22015" y="2839"/>
                </a:lnTo>
                <a:lnTo>
                  <a:pt x="35991" y="0"/>
                </a:lnTo>
                <a:lnTo>
                  <a:pt x="6875995" y="0"/>
                </a:lnTo>
                <a:lnTo>
                  <a:pt x="6889979" y="2839"/>
                </a:lnTo>
                <a:lnTo>
                  <a:pt x="6901427" y="10571"/>
                </a:lnTo>
                <a:lnTo>
                  <a:pt x="6909160" y="22015"/>
                </a:lnTo>
                <a:lnTo>
                  <a:pt x="6912000" y="35991"/>
                </a:lnTo>
                <a:lnTo>
                  <a:pt x="6912000" y="7454061"/>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3" name="bk object 41"/>
          <p:cNvSpPr/>
          <p:nvPr/>
        </p:nvSpPr>
        <p:spPr>
          <a:xfrm>
            <a:off x="539991" y="563268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4" name="bk object 42"/>
          <p:cNvSpPr/>
          <p:nvPr/>
        </p:nvSpPr>
        <p:spPr>
          <a:xfrm>
            <a:off x="539991" y="685668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5" name="bk object 43"/>
          <p:cNvSpPr/>
          <p:nvPr/>
        </p:nvSpPr>
        <p:spPr>
          <a:xfrm>
            <a:off x="539991" y="7468689"/>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6" name="bk object 44"/>
          <p:cNvSpPr/>
          <p:nvPr/>
        </p:nvSpPr>
        <p:spPr>
          <a:xfrm>
            <a:off x="539991" y="7900704"/>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7" name="bk object 45"/>
          <p:cNvSpPr/>
          <p:nvPr/>
        </p:nvSpPr>
        <p:spPr>
          <a:xfrm>
            <a:off x="2303995" y="7828709"/>
            <a:ext cx="2016125" cy="0"/>
          </a:xfrm>
          <a:custGeom>
            <a:avLst/>
            <a:gdLst/>
            <a:ahLst/>
            <a:cxnLst/>
            <a:rect l="l" t="t" r="r" b="b"/>
            <a:pathLst>
              <a:path w="2016125">
                <a:moveTo>
                  <a:pt x="0" y="0"/>
                </a:moveTo>
                <a:lnTo>
                  <a:pt x="2015998"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8" name="bk object 46"/>
          <p:cNvSpPr/>
          <p:nvPr/>
        </p:nvSpPr>
        <p:spPr>
          <a:xfrm>
            <a:off x="539991" y="4336666"/>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19" name="bk object 47"/>
          <p:cNvSpPr/>
          <p:nvPr/>
        </p:nvSpPr>
        <p:spPr>
          <a:xfrm>
            <a:off x="539991" y="2680687"/>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0" name="bk object 48"/>
          <p:cNvSpPr/>
          <p:nvPr/>
        </p:nvSpPr>
        <p:spPr>
          <a:xfrm>
            <a:off x="539991" y="311267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1" name="bk object 49"/>
          <p:cNvSpPr/>
          <p:nvPr/>
        </p:nvSpPr>
        <p:spPr>
          <a:xfrm>
            <a:off x="539991" y="8332708"/>
            <a:ext cx="6696075" cy="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2" name="object 8"/>
          <p:cNvSpPr/>
          <p:nvPr/>
        </p:nvSpPr>
        <p:spPr>
          <a:xfrm>
            <a:off x="2303995" y="3598668"/>
            <a:ext cx="216535" cy="252095"/>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3" name="object 11"/>
          <p:cNvSpPr/>
          <p:nvPr/>
        </p:nvSpPr>
        <p:spPr>
          <a:xfrm>
            <a:off x="3077997" y="3184674"/>
            <a:ext cx="72390" cy="828040"/>
          </a:xfrm>
          <a:custGeom>
            <a:avLst/>
            <a:gdLst/>
            <a:ahLst/>
            <a:cxnLst/>
            <a:rect l="l" t="t" r="r" b="b"/>
            <a:pathLst>
              <a:path w="72389" h="828039">
                <a:moveTo>
                  <a:pt x="71996" y="828001"/>
                </a:moveTo>
                <a:lnTo>
                  <a:pt x="35991" y="828001"/>
                </a:lnTo>
                <a:lnTo>
                  <a:pt x="22015" y="825162"/>
                </a:lnTo>
                <a:lnTo>
                  <a:pt x="10571" y="817430"/>
                </a:lnTo>
                <a:lnTo>
                  <a:pt x="2839" y="805986"/>
                </a:lnTo>
                <a:lnTo>
                  <a:pt x="0" y="792010"/>
                </a:lnTo>
                <a:lnTo>
                  <a:pt x="0" y="36004"/>
                </a:lnTo>
                <a:lnTo>
                  <a:pt x="2839" y="22025"/>
                </a:lnTo>
                <a:lnTo>
                  <a:pt x="10571" y="10577"/>
                </a:lnTo>
                <a:lnTo>
                  <a:pt x="22015" y="2841"/>
                </a:lnTo>
                <a:lnTo>
                  <a:pt x="35991" y="0"/>
                </a:lnTo>
                <a:lnTo>
                  <a:pt x="71996"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4" name="object 12"/>
          <p:cNvSpPr/>
          <p:nvPr/>
        </p:nvSpPr>
        <p:spPr>
          <a:xfrm>
            <a:off x="7055993" y="3184674"/>
            <a:ext cx="72390" cy="828040"/>
          </a:xfrm>
          <a:custGeom>
            <a:avLst/>
            <a:gdLst/>
            <a:ahLst/>
            <a:cxnLst/>
            <a:rect l="l" t="t" r="r" b="b"/>
            <a:pathLst>
              <a:path w="72390" h="828039">
                <a:moveTo>
                  <a:pt x="0" y="828001"/>
                </a:moveTo>
                <a:lnTo>
                  <a:pt x="36004" y="828001"/>
                </a:lnTo>
                <a:lnTo>
                  <a:pt x="49988" y="825162"/>
                </a:lnTo>
                <a:lnTo>
                  <a:pt x="61436" y="817430"/>
                </a:lnTo>
                <a:lnTo>
                  <a:pt x="69169" y="805986"/>
                </a:lnTo>
                <a:lnTo>
                  <a:pt x="72009" y="792010"/>
                </a:lnTo>
                <a:lnTo>
                  <a:pt x="72009" y="36004"/>
                </a:lnTo>
                <a:lnTo>
                  <a:pt x="69169" y="22025"/>
                </a:lnTo>
                <a:lnTo>
                  <a:pt x="61436" y="10577"/>
                </a:lnTo>
                <a:lnTo>
                  <a:pt x="49988" y="2841"/>
                </a:lnTo>
                <a:lnTo>
                  <a:pt x="36004" y="0"/>
                </a:lnTo>
                <a:lnTo>
                  <a:pt x="0"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5" name="object 13"/>
          <p:cNvSpPr/>
          <p:nvPr/>
        </p:nvSpPr>
        <p:spPr>
          <a:xfrm>
            <a:off x="4716005" y="2680687"/>
            <a:ext cx="0" cy="432434"/>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6" name="object 14"/>
          <p:cNvSpPr/>
          <p:nvPr/>
        </p:nvSpPr>
        <p:spPr>
          <a:xfrm>
            <a:off x="791958" y="2248709"/>
            <a:ext cx="6444615" cy="0"/>
          </a:xfrm>
          <a:custGeom>
            <a:avLst/>
            <a:gdLst/>
            <a:ahLst/>
            <a:cxnLst/>
            <a:rect l="l" t="t" r="r" b="b"/>
            <a:pathLst>
              <a:path w="6444615">
                <a:moveTo>
                  <a:pt x="0" y="0"/>
                </a:moveTo>
                <a:lnTo>
                  <a:pt x="6444005" y="0"/>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27" name="object 15"/>
          <p:cNvSpPr txBox="1"/>
          <p:nvPr/>
        </p:nvSpPr>
        <p:spPr>
          <a:xfrm>
            <a:off x="4225607" y="7674022"/>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8" name="object 36"/>
          <p:cNvSpPr txBox="1"/>
          <p:nvPr/>
        </p:nvSpPr>
        <p:spPr>
          <a:xfrm>
            <a:off x="5614670" y="2844707"/>
            <a:ext cx="203200"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29" name="object 37"/>
          <p:cNvSpPr txBox="1"/>
          <p:nvPr/>
        </p:nvSpPr>
        <p:spPr>
          <a:xfrm>
            <a:off x="6148070"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0" name="object 38"/>
          <p:cNvSpPr txBox="1"/>
          <p:nvPr/>
        </p:nvSpPr>
        <p:spPr>
          <a:xfrm>
            <a:off x="6590792"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1" name="object 39"/>
          <p:cNvSpPr txBox="1"/>
          <p:nvPr/>
        </p:nvSpPr>
        <p:spPr>
          <a:xfrm>
            <a:off x="7029069" y="2844707"/>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2" name="object 48"/>
          <p:cNvSpPr txBox="1"/>
          <p:nvPr/>
        </p:nvSpPr>
        <p:spPr>
          <a:xfrm>
            <a:off x="3641306" y="5955216"/>
            <a:ext cx="246722"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3" name="object 59"/>
          <p:cNvSpPr txBox="1"/>
          <p:nvPr/>
        </p:nvSpPr>
        <p:spPr>
          <a:xfrm>
            <a:off x="7029068" y="6072044"/>
            <a:ext cx="153036"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4" name="object 63"/>
          <p:cNvSpPr txBox="1"/>
          <p:nvPr/>
        </p:nvSpPr>
        <p:spPr>
          <a:xfrm>
            <a:off x="5220043" y="5955230"/>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5" name="object 75"/>
          <p:cNvSpPr txBox="1"/>
          <p:nvPr/>
        </p:nvSpPr>
        <p:spPr>
          <a:xfrm>
            <a:off x="3641369" y="6567204"/>
            <a:ext cx="246659" cy="107722"/>
          </a:xfrm>
          <a:prstGeom prst="rect">
            <a:avLst/>
          </a:prstGeom>
        </p:spPr>
        <p:txBody>
          <a:bodyPr vert="horz" wrap="square" lIns="0" tIns="0" rIns="0" bIns="0" rtlCol="0">
            <a:spAutoFit/>
          </a:bodyPr>
          <a:lstStyle/>
          <a:p>
            <a:pPr marL="12700"/>
            <a:r>
              <a:rPr sz="700" spc="105" dirty="0">
                <a:solidFill>
                  <a:srgbClr val="231F20"/>
                </a:solidFill>
                <a:latin typeface="ＭＳ ゴシック" panose="020B0609070205080204" pitchFamily="49" charset="-128"/>
                <a:ea typeface="ＭＳ ゴシック" panose="020B0609070205080204" pitchFamily="49" charset="-128"/>
                <a:cs typeface="Meiryo UI"/>
              </a:rPr>
              <a:t>から</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6" name="object 77"/>
          <p:cNvSpPr txBox="1"/>
          <p:nvPr/>
        </p:nvSpPr>
        <p:spPr>
          <a:xfrm>
            <a:off x="7029068" y="6684044"/>
            <a:ext cx="114300" cy="123111"/>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日</a:t>
            </a:r>
            <a:endParaRPr sz="8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7" name="object 81"/>
          <p:cNvSpPr txBox="1"/>
          <p:nvPr/>
        </p:nvSpPr>
        <p:spPr>
          <a:xfrm>
            <a:off x="5220043" y="6567230"/>
            <a:ext cx="323976" cy="107722"/>
          </a:xfrm>
          <a:prstGeom prst="rect">
            <a:avLst/>
          </a:prstGeom>
        </p:spPr>
        <p:txBody>
          <a:bodyPr vert="horz" wrap="square" lIns="0" tIns="0" rIns="0" bIns="0" rtlCol="0">
            <a:spAutoFit/>
          </a:bodyPr>
          <a:lstStyle/>
          <a:p>
            <a:pPr marL="12700"/>
            <a:r>
              <a:rPr sz="700" spc="70" dirty="0">
                <a:solidFill>
                  <a:srgbClr val="231F20"/>
                </a:solidFill>
                <a:latin typeface="ＭＳ ゴシック" panose="020B0609070205080204" pitchFamily="49" charset="-128"/>
                <a:ea typeface="ＭＳ ゴシック" panose="020B0609070205080204" pitchFamily="49" charset="-128"/>
                <a:cs typeface="Meiryo UI"/>
              </a:rPr>
              <a:t>まで</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8" name="object 89"/>
          <p:cNvSpPr txBox="1"/>
          <p:nvPr/>
        </p:nvSpPr>
        <p:spPr>
          <a:xfrm>
            <a:off x="2615298" y="3531168"/>
            <a:ext cx="365760"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病気</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39" name="object 90"/>
          <p:cNvSpPr txBox="1"/>
          <p:nvPr/>
        </p:nvSpPr>
        <p:spPr>
          <a:xfrm>
            <a:off x="2615298" y="4082288"/>
            <a:ext cx="4482300" cy="218856"/>
          </a:xfrm>
          <a:prstGeom prst="rect">
            <a:avLst/>
          </a:prstGeom>
        </p:spPr>
        <p:txBody>
          <a:bodyPr vert="horz" wrap="square" lIns="36000" tIns="0" rIns="0" bIns="0" rtlCol="0" anchor="ctr" anchorCtr="0">
            <a:noAutofit/>
          </a:bodyPr>
          <a:lstStyle/>
          <a:p>
            <a:pPr marL="12700"/>
            <a:r>
              <a:rPr sz="1400" b="1" spc="30" dirty="0">
                <a:solidFill>
                  <a:srgbClr val="FF0000"/>
                </a:solidFill>
                <a:latin typeface="ＭＳ ゴシック" panose="020B0609070205080204" pitchFamily="49" charset="-128"/>
                <a:ea typeface="ＭＳ ゴシック" panose="020B0609070205080204" pitchFamily="49" charset="-128"/>
                <a:cs typeface="Meiryo UI"/>
              </a:rPr>
              <a:t>2.</a:t>
            </a:r>
            <a:r>
              <a:rPr sz="1400" b="1" spc="-155" dirty="0">
                <a:solidFill>
                  <a:srgbClr val="FF0000"/>
                </a:solidFill>
                <a:latin typeface="ＭＳ ゴシック" panose="020B0609070205080204" pitchFamily="49" charset="-128"/>
                <a:ea typeface="ＭＳ ゴシック" panose="020B0609070205080204" pitchFamily="49" charset="-128"/>
                <a:cs typeface="Meiryo UI"/>
              </a:rPr>
              <a:t> </a:t>
            </a:r>
            <a:r>
              <a:rPr sz="1400" b="1" spc="130" dirty="0" err="1">
                <a:solidFill>
                  <a:srgbClr val="FF0000"/>
                </a:solidFill>
                <a:latin typeface="ＭＳ ゴシック" panose="020B0609070205080204" pitchFamily="49" charset="-128"/>
                <a:ea typeface="ＭＳ ゴシック" panose="020B0609070205080204" pitchFamily="49" charset="-128"/>
                <a:cs typeface="Meiryo UI"/>
              </a:rPr>
              <a:t>ケガ</a:t>
            </a:r>
            <a:r>
              <a:rPr lang="ja-JP" altLang="en-US" sz="1400" b="1" spc="130" dirty="0">
                <a:solidFill>
                  <a:srgbClr val="FF0000"/>
                </a:solidFill>
                <a:latin typeface="ＭＳ ゴシック" panose="020B0609070205080204" pitchFamily="49" charset="-128"/>
                <a:ea typeface="ＭＳ ゴシック" panose="020B0609070205080204" pitchFamily="49" charset="-128"/>
                <a:cs typeface="Meiryo UI"/>
              </a:rPr>
              <a:t>　➡　</a:t>
            </a:r>
            <a:r>
              <a:rPr lang="ja-JP" altLang="en-US" sz="1400" b="1" spc="65" dirty="0">
                <a:solidFill>
                  <a:srgbClr val="FF0000"/>
                </a:solidFill>
                <a:latin typeface="ＭＳ ゴシック" panose="020B0609070205080204" pitchFamily="49" charset="-128"/>
                <a:ea typeface="ＭＳ ゴシック" panose="020B0609070205080204" pitchFamily="49" charset="-128"/>
                <a:cs typeface="Meiryo UI"/>
              </a:rPr>
              <a:t>負傷原因届を併せてご提出ください。</a:t>
            </a:r>
            <a:endParaRPr sz="1400" b="1" dirty="0">
              <a:solidFill>
                <a:srgbClr val="FF0000"/>
              </a:solidFill>
              <a:latin typeface="ＭＳ ゴシック" panose="020B0609070205080204" pitchFamily="49" charset="-128"/>
              <a:ea typeface="ＭＳ ゴシック" panose="020B0609070205080204" pitchFamily="49" charset="-128"/>
              <a:cs typeface="Meiryo UI"/>
            </a:endParaRPr>
          </a:p>
        </p:txBody>
      </p:sp>
      <p:sp>
        <p:nvSpPr>
          <p:cNvPr id="240" name="object 92"/>
          <p:cNvSpPr txBox="1"/>
          <p:nvPr/>
        </p:nvSpPr>
        <p:spPr>
          <a:xfrm>
            <a:off x="3111715" y="3190107"/>
            <a:ext cx="1113892" cy="107722"/>
          </a:xfrm>
          <a:prstGeom prst="rect">
            <a:avLst/>
          </a:prstGeom>
        </p:spPr>
        <p:txBody>
          <a:bodyPr vert="horz" wrap="square" lIns="0" tIns="0" rIns="0" bIns="0" rtlCol="0">
            <a:spAutoFit/>
          </a:bodyPr>
          <a:lstStyle/>
          <a:p>
            <a:pPr marL="12700"/>
            <a:r>
              <a:rPr sz="700" spc="-10" dirty="0">
                <a:solidFill>
                  <a:srgbClr val="231F20"/>
                </a:solidFill>
                <a:latin typeface="ＭＳ ゴシック" panose="020B0609070205080204" pitchFamily="49" charset="-128"/>
                <a:ea typeface="ＭＳ ゴシック" panose="020B0609070205080204" pitchFamily="49" charset="-128"/>
                <a:cs typeface="Meiryo UI"/>
              </a:rPr>
              <a:t>（</a:t>
            </a:r>
            <a:r>
              <a:rPr sz="700" dirty="0">
                <a:solidFill>
                  <a:srgbClr val="231F20"/>
                </a:solidFill>
                <a:latin typeface="ＭＳ ゴシック" panose="020B0609070205080204" pitchFamily="49" charset="-128"/>
                <a:ea typeface="ＭＳ ゴシック" panose="020B0609070205080204" pitchFamily="49" charset="-128"/>
                <a:cs typeface="Meiryo UI"/>
              </a:rPr>
              <a:t>原</a:t>
            </a:r>
            <a:r>
              <a:rPr sz="700" spc="-15" dirty="0">
                <a:solidFill>
                  <a:srgbClr val="231F20"/>
                </a:solidFill>
                <a:latin typeface="ＭＳ ゴシック" panose="020B0609070205080204" pitchFamily="49" charset="-128"/>
                <a:ea typeface="ＭＳ ゴシック" panose="020B0609070205080204" pitchFamily="49" charset="-128"/>
                <a:cs typeface="Meiryo UI"/>
              </a:rPr>
              <a:t>因</a:t>
            </a:r>
            <a:r>
              <a:rPr sz="700" spc="75" dirty="0">
                <a:solidFill>
                  <a:srgbClr val="231F20"/>
                </a:solidFill>
                <a:latin typeface="ＭＳ ゴシック" panose="020B0609070205080204" pitchFamily="49" charset="-128"/>
                <a:ea typeface="ＭＳ ゴシック" panose="020B0609070205080204" pitchFamily="49" charset="-128"/>
                <a:cs typeface="Meiryo UI"/>
              </a:rPr>
              <a:t>お</a:t>
            </a:r>
            <a:r>
              <a:rPr sz="700" spc="125" dirty="0">
                <a:solidFill>
                  <a:srgbClr val="231F20"/>
                </a:solidFill>
                <a:latin typeface="ＭＳ ゴシック" panose="020B0609070205080204" pitchFamily="49" charset="-128"/>
                <a:ea typeface="ＭＳ ゴシック" panose="020B0609070205080204" pitchFamily="49" charset="-128"/>
                <a:cs typeface="Meiryo UI"/>
              </a:rPr>
              <a:t>よ</a:t>
            </a:r>
            <a:r>
              <a:rPr sz="700" spc="35" dirty="0">
                <a:solidFill>
                  <a:srgbClr val="231F20"/>
                </a:solidFill>
                <a:latin typeface="ＭＳ ゴシック" panose="020B0609070205080204" pitchFamily="49" charset="-128"/>
                <a:ea typeface="ＭＳ ゴシック" panose="020B0609070205080204" pitchFamily="49" charset="-128"/>
                <a:cs typeface="Meiryo UI"/>
              </a:rPr>
              <a:t>び経</a:t>
            </a:r>
            <a:r>
              <a:rPr sz="700" spc="30" dirty="0">
                <a:solidFill>
                  <a:srgbClr val="231F20"/>
                </a:solidFill>
                <a:latin typeface="ＭＳ ゴシック" panose="020B0609070205080204" pitchFamily="49" charset="-128"/>
                <a:ea typeface="ＭＳ ゴシック" panose="020B0609070205080204" pitchFamily="49" charset="-128"/>
                <a:cs typeface="Meiryo UI"/>
              </a:rPr>
              <a:t>過</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1" name="object 102"/>
          <p:cNvSpPr txBox="1"/>
          <p:nvPr/>
        </p:nvSpPr>
        <p:spPr>
          <a:xfrm>
            <a:off x="6148031"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年</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2" name="object 103"/>
          <p:cNvSpPr txBox="1"/>
          <p:nvPr/>
        </p:nvSpPr>
        <p:spPr>
          <a:xfrm>
            <a:off x="6590754"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月</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3" name="object 104"/>
          <p:cNvSpPr txBox="1"/>
          <p:nvPr/>
        </p:nvSpPr>
        <p:spPr>
          <a:xfrm>
            <a:off x="7029030" y="2508030"/>
            <a:ext cx="114300"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4" name="object 105"/>
          <p:cNvSpPr txBox="1"/>
          <p:nvPr/>
        </p:nvSpPr>
        <p:spPr>
          <a:xfrm>
            <a:off x="5578450" y="2310050"/>
            <a:ext cx="1296144" cy="107722"/>
          </a:xfrm>
          <a:prstGeom prst="rect">
            <a:avLst/>
          </a:prstGeom>
        </p:spPr>
        <p:txBody>
          <a:bodyPr vert="horz" wrap="square" lIns="0" tIns="0" rIns="0" bIns="0" rtlCol="0">
            <a:spAutoFit/>
          </a:bodyPr>
          <a:lstStyle/>
          <a:p>
            <a:pPr marL="12700"/>
            <a:r>
              <a:rPr sz="700" dirty="0">
                <a:solidFill>
                  <a:srgbClr val="231F20"/>
                </a:solidFill>
                <a:latin typeface="ＭＳ ゴシック" panose="020B0609070205080204" pitchFamily="49" charset="-128"/>
                <a:ea typeface="ＭＳ ゴシック" panose="020B0609070205080204" pitchFamily="49" charset="-128"/>
                <a:cs typeface="Meiryo UI"/>
              </a:rPr>
              <a:t>□ 昭和  □</a:t>
            </a:r>
            <a:r>
              <a:rPr sz="700" spc="60" dirty="0">
                <a:solidFill>
                  <a:srgbClr val="231F20"/>
                </a:solidFill>
                <a:latin typeface="ＭＳ ゴシック" panose="020B0609070205080204" pitchFamily="49" charset="-128"/>
                <a:ea typeface="ＭＳ ゴシック" panose="020B0609070205080204" pitchFamily="49" charset="-128"/>
                <a:cs typeface="Meiryo UI"/>
              </a:rPr>
              <a:t> </a:t>
            </a:r>
            <a:r>
              <a:rPr sz="7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□令和</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5" name="object 106"/>
          <p:cNvSpPr txBox="1"/>
          <p:nvPr/>
        </p:nvSpPr>
        <p:spPr>
          <a:xfrm>
            <a:off x="2615271" y="1972408"/>
            <a:ext cx="2788921"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1.</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sz="800" dirty="0" err="1">
                <a:solidFill>
                  <a:srgbClr val="231F20"/>
                </a:solidFill>
                <a:latin typeface="ＭＳ ゴシック" panose="020B0609070205080204" pitchFamily="49" charset="-128"/>
                <a:ea typeface="ＭＳ ゴシック" panose="020B0609070205080204" pitchFamily="49" charset="-128"/>
                <a:cs typeface="Meiryo UI"/>
              </a:rPr>
              <a:t>被保険者</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en-US" altLang="zh-TW" sz="800" spc="30" dirty="0">
                <a:solidFill>
                  <a:srgbClr val="231F20"/>
                </a:solidFill>
                <a:latin typeface="ＭＳ ゴシック" panose="020B0609070205080204" pitchFamily="49" charset="-128"/>
                <a:ea typeface="ＭＳ ゴシック" panose="020B0609070205080204" pitchFamily="49" charset="-128"/>
                <a:cs typeface="Meiryo UI"/>
              </a:rPr>
              <a:t>2.</a:t>
            </a:r>
            <a:r>
              <a:rPr lang="zh-TW" altLang="en-US" sz="800" spc="-110" dirty="0">
                <a:solidFill>
                  <a:srgbClr val="231F20"/>
                </a:solidFill>
                <a:latin typeface="ＭＳ ゴシック" panose="020B0609070205080204" pitchFamily="49" charset="-128"/>
                <a:ea typeface="ＭＳ ゴシック" panose="020B0609070205080204" pitchFamily="49" charset="-128"/>
                <a:cs typeface="Meiryo UI"/>
              </a:rPr>
              <a:t> </a:t>
            </a:r>
            <a:r>
              <a:rPr lang="zh-TW" altLang="en-US" sz="800" spc="-55"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lang="zh-TW"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6" name="object 108"/>
          <p:cNvSpPr txBox="1"/>
          <p:nvPr/>
        </p:nvSpPr>
        <p:spPr>
          <a:xfrm>
            <a:off x="2703570" y="8752214"/>
            <a:ext cx="1506728" cy="123111"/>
          </a:xfrm>
          <a:prstGeom prst="rect">
            <a:avLst/>
          </a:prstGeom>
        </p:spPr>
        <p:txBody>
          <a:bodyPr vert="horz" wrap="square" lIns="0" tIns="0" rIns="0" bIns="0" rtlCol="0">
            <a:spAutoFit/>
          </a:bodyPr>
          <a:lstStyle/>
          <a:p>
            <a:pPr marL="12700"/>
            <a:r>
              <a:rPr sz="800" spc="30" dirty="0">
                <a:solidFill>
                  <a:srgbClr val="231F20"/>
                </a:solidFill>
                <a:latin typeface="ＭＳ ゴシック" panose="020B0609070205080204" pitchFamily="49" charset="-128"/>
                <a:ea typeface="ＭＳ ゴシック" panose="020B0609070205080204" pitchFamily="49" charset="-128"/>
                <a:cs typeface="Meiryo UI"/>
              </a:rPr>
              <a:t>5.</a:t>
            </a:r>
            <a:r>
              <a:rPr sz="800" spc="-110" dirty="0">
                <a:solidFill>
                  <a:srgbClr val="231F20"/>
                </a:solidFill>
                <a:latin typeface="ＭＳ ゴシック" panose="020B0609070205080204" pitchFamily="49" charset="-128"/>
                <a:ea typeface="ＭＳ ゴシック" panose="020B0609070205080204" pitchFamily="49" charset="-128"/>
                <a:cs typeface="Meiryo UI"/>
              </a:rPr>
              <a:t> </a:t>
            </a:r>
            <a:r>
              <a:rPr sz="800" spc="50" dirty="0">
                <a:solidFill>
                  <a:srgbClr val="231F20"/>
                </a:solidFill>
                <a:latin typeface="ＭＳ ゴシック" panose="020B0609070205080204" pitchFamily="49" charset="-128"/>
                <a:ea typeface="ＭＳ ゴシック" panose="020B0609070205080204" pitchFamily="49" charset="-128"/>
                <a:cs typeface="Meiryo UI"/>
              </a:rPr>
              <a:t>治療用装具を作成したため</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7" name="object 112"/>
          <p:cNvSpPr/>
          <p:nvPr/>
        </p:nvSpPr>
        <p:spPr>
          <a:xfrm>
            <a:off x="2303970" y="1906698"/>
            <a:ext cx="216535" cy="252095"/>
          </a:xfrm>
          <a:custGeom>
            <a:avLst/>
            <a:gdLst/>
            <a:ahLst/>
            <a:cxnLst/>
            <a:rect l="l" t="t" r="r" b="b"/>
            <a:pathLst>
              <a:path w="216535" h="252094">
                <a:moveTo>
                  <a:pt x="216001" y="252018"/>
                </a:moveTo>
                <a:lnTo>
                  <a:pt x="0" y="252018"/>
                </a:lnTo>
                <a:lnTo>
                  <a:pt x="0" y="0"/>
                </a:lnTo>
                <a:lnTo>
                  <a:pt x="216001" y="0"/>
                </a:lnTo>
                <a:lnTo>
                  <a:pt x="216001" y="252018"/>
                </a:lnTo>
                <a:close/>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8" name="object 120"/>
          <p:cNvSpPr/>
          <p:nvPr/>
        </p:nvSpPr>
        <p:spPr>
          <a:xfrm>
            <a:off x="2303995" y="8660745"/>
            <a:ext cx="270460" cy="306048"/>
          </a:xfrm>
          <a:custGeom>
            <a:avLst/>
            <a:gdLst/>
            <a:ahLst/>
            <a:cxnLst/>
            <a:rect l="l" t="t" r="r" b="b"/>
            <a:pathLst>
              <a:path w="216535" h="252095">
                <a:moveTo>
                  <a:pt x="215988" y="252018"/>
                </a:moveTo>
                <a:lnTo>
                  <a:pt x="0" y="252018"/>
                </a:lnTo>
                <a:lnTo>
                  <a:pt x="0" y="0"/>
                </a:lnTo>
                <a:lnTo>
                  <a:pt x="215988" y="0"/>
                </a:lnTo>
                <a:lnTo>
                  <a:pt x="215988" y="252018"/>
                </a:lnTo>
                <a:close/>
              </a:path>
            </a:pathLst>
          </a:custGeom>
          <a:ln w="5397">
            <a:solidFill>
              <a:srgbClr val="231F20"/>
            </a:solidFill>
          </a:ln>
        </p:spPr>
        <p:txBody>
          <a:bodyPr wrap="square" lIns="0" tIns="0" rIns="0" bIns="0" rtlCol="0"/>
          <a:lstStyle/>
          <a:p>
            <a:r>
              <a:rPr lang="ja-JP" altLang="en-US" dirty="0">
                <a:solidFill>
                  <a:prstClr val="black"/>
                </a:solidFill>
                <a:latin typeface="ＭＳ ゴシック" panose="020B0609070205080204" pitchFamily="49" charset="-128"/>
                <a:ea typeface="ＭＳ ゴシック" panose="020B0609070205080204" pitchFamily="49" charset="-128"/>
              </a:rPr>
              <a:t>５</a:t>
            </a:r>
            <a:endParaRPr dirty="0">
              <a:solidFill>
                <a:prstClr val="black"/>
              </a:solidFill>
              <a:latin typeface="ＭＳ ゴシック" panose="020B0609070205080204" pitchFamily="49" charset="-128"/>
              <a:ea typeface="ＭＳ ゴシック" panose="020B0609070205080204" pitchFamily="49" charset="-128"/>
            </a:endParaRPr>
          </a:p>
        </p:txBody>
      </p:sp>
      <p:pic>
        <p:nvPicPr>
          <p:cNvPr id="2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766" y="5829851"/>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391" y="5819319"/>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6448049"/>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145" y="6448049"/>
            <a:ext cx="1237256" cy="391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8151" y="7055550"/>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4" name="object 78"/>
          <p:cNvSpPr txBox="1"/>
          <p:nvPr/>
        </p:nvSpPr>
        <p:spPr>
          <a:xfrm>
            <a:off x="2250008" y="5706740"/>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5" name="object 78"/>
          <p:cNvSpPr txBox="1"/>
          <p:nvPr/>
        </p:nvSpPr>
        <p:spPr>
          <a:xfrm>
            <a:off x="2246204" y="6335470"/>
            <a:ext cx="336466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年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6" name="object 78"/>
          <p:cNvSpPr txBox="1"/>
          <p:nvPr/>
        </p:nvSpPr>
        <p:spPr>
          <a:xfrm>
            <a:off x="2249519" y="6942378"/>
            <a:ext cx="128792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grpSp>
        <p:nvGrpSpPr>
          <p:cNvPr id="91" name="グループ化 90"/>
          <p:cNvGrpSpPr/>
          <p:nvPr/>
        </p:nvGrpSpPr>
        <p:grpSpPr>
          <a:xfrm>
            <a:off x="553329" y="396938"/>
            <a:ext cx="6417628" cy="648982"/>
            <a:chOff x="553329" y="396938"/>
            <a:chExt cx="6417628" cy="648982"/>
          </a:xfrm>
        </p:grpSpPr>
        <p:sp>
          <p:nvSpPr>
            <p:cNvPr id="92"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93"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4"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95"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96" name="object 62"/>
            <p:cNvSpPr txBox="1"/>
            <p:nvPr/>
          </p:nvSpPr>
          <p:spPr>
            <a:xfrm>
              <a:off x="681906" y="59091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7" name="object 62"/>
            <p:cNvSpPr txBox="1"/>
            <p:nvPr/>
          </p:nvSpPr>
          <p:spPr>
            <a:xfrm>
              <a:off x="3130178" y="57298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治療用装具</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98" name="object 62"/>
            <p:cNvSpPr txBox="1"/>
            <p:nvPr/>
          </p:nvSpPr>
          <p:spPr>
            <a:xfrm>
              <a:off x="2266082"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9"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100"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1" name="object 62"/>
            <p:cNvSpPr txBox="1"/>
            <p:nvPr/>
          </p:nvSpPr>
          <p:spPr>
            <a:xfrm>
              <a:off x="1546002"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2" name="object 62"/>
            <p:cNvSpPr txBox="1"/>
            <p:nvPr/>
          </p:nvSpPr>
          <p:spPr>
            <a:xfrm>
              <a:off x="1538342"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106" name="object 78"/>
          <p:cNvSpPr txBox="1"/>
          <p:nvPr/>
        </p:nvSpPr>
        <p:spPr>
          <a:xfrm>
            <a:off x="5154619" y="6930876"/>
            <a:ext cx="128792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410" y="7052302"/>
            <a:ext cx="1209295" cy="382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8" name="bk object 16"/>
          <p:cNvSpPr/>
          <p:nvPr/>
        </p:nvSpPr>
        <p:spPr>
          <a:xfrm>
            <a:off x="4138290" y="6869344"/>
            <a:ext cx="917011" cy="588870"/>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８　装具装着日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09" name="object 13"/>
          <p:cNvSpPr/>
          <p:nvPr/>
        </p:nvSpPr>
        <p:spPr>
          <a:xfrm>
            <a:off x="4124883" y="6869342"/>
            <a:ext cx="47647" cy="588871"/>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1742364" y="1161566"/>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04" name="テキスト ボックス 103"/>
          <p:cNvSpPr txBox="1"/>
          <p:nvPr/>
        </p:nvSpPr>
        <p:spPr>
          <a:xfrm>
            <a:off x="224795" y="472439"/>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
        <p:nvSpPr>
          <p:cNvPr id="105" name="テキスト ボックス 104"/>
          <p:cNvSpPr txBox="1"/>
          <p:nvPr/>
        </p:nvSpPr>
        <p:spPr>
          <a:xfrm flipH="1">
            <a:off x="2251796" y="1841045"/>
            <a:ext cx="453554"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10" name="テキスト ボックス 109"/>
          <p:cNvSpPr txBox="1"/>
          <p:nvPr/>
        </p:nvSpPr>
        <p:spPr>
          <a:xfrm>
            <a:off x="2798178" y="2289185"/>
            <a:ext cx="1305611" cy="338554"/>
          </a:xfrm>
          <a:prstGeom prst="rect">
            <a:avLst/>
          </a:prstGeom>
          <a:noFill/>
        </p:spPr>
        <p:txBody>
          <a:bodyPr wrap="square" rtlCol="0">
            <a:spAutoFit/>
          </a:bodyPr>
          <a:lstStyle/>
          <a:p>
            <a:r>
              <a:rPr lang="ja-JP" altLang="en-US" sz="1600" dirty="0">
                <a:solidFill>
                  <a:srgbClr val="FF0000"/>
                </a:solidFill>
              </a:rPr>
              <a:t>健保　花子</a:t>
            </a:r>
            <a:endParaRPr kumimoji="1" lang="ja-JP" altLang="en-US" sz="1600" dirty="0">
              <a:solidFill>
                <a:srgbClr val="FF0000"/>
              </a:solidFill>
            </a:endParaRPr>
          </a:p>
        </p:txBody>
      </p:sp>
      <p:grpSp>
        <p:nvGrpSpPr>
          <p:cNvPr id="111" name="グループ化 110"/>
          <p:cNvGrpSpPr/>
          <p:nvPr/>
        </p:nvGrpSpPr>
        <p:grpSpPr>
          <a:xfrm>
            <a:off x="5604279" y="2280054"/>
            <a:ext cx="121438" cy="109812"/>
            <a:chOff x="5193600" y="1837377"/>
            <a:chExt cx="179557" cy="156523"/>
          </a:xfrm>
        </p:grpSpPr>
        <p:cxnSp>
          <p:nvCxnSpPr>
            <p:cNvPr id="112" name="直線コネクタ 11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13" name="直線コネクタ 112"/>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4" name="テキスト ボックス 113"/>
          <p:cNvSpPr txBox="1"/>
          <p:nvPr/>
        </p:nvSpPr>
        <p:spPr>
          <a:xfrm>
            <a:off x="5727256" y="2439288"/>
            <a:ext cx="1510503" cy="261610"/>
          </a:xfrm>
          <a:prstGeom prst="rect">
            <a:avLst/>
          </a:prstGeom>
          <a:noFill/>
        </p:spPr>
        <p:txBody>
          <a:bodyPr wrap="square" rtlCol="0">
            <a:spAutoFit/>
          </a:bodyPr>
          <a:lstStyle/>
          <a:p>
            <a:r>
              <a:rPr lang="ja-JP" altLang="en-US" sz="1050" b="1" dirty="0">
                <a:solidFill>
                  <a:srgbClr val="FF0000"/>
                </a:solidFill>
              </a:rPr>
              <a:t>〇  〇    〇  〇 　〇  〇 </a:t>
            </a:r>
            <a:endParaRPr kumimoji="1" lang="ja-JP" altLang="en-US" sz="1050" b="1" dirty="0">
              <a:solidFill>
                <a:srgbClr val="FF0000"/>
              </a:solidFill>
            </a:endParaRPr>
          </a:p>
        </p:txBody>
      </p:sp>
      <p:sp>
        <p:nvSpPr>
          <p:cNvPr id="115" name="テキスト ボックス 114"/>
          <p:cNvSpPr txBox="1"/>
          <p:nvPr/>
        </p:nvSpPr>
        <p:spPr>
          <a:xfrm>
            <a:off x="5732845" y="2781494"/>
            <a:ext cx="1510503" cy="261610"/>
          </a:xfrm>
          <a:prstGeom prst="rect">
            <a:avLst/>
          </a:prstGeom>
          <a:noFill/>
        </p:spPr>
        <p:txBody>
          <a:bodyPr wrap="square" rtlCol="0">
            <a:spAutoFit/>
          </a:bodyPr>
          <a:lstStyle/>
          <a:p>
            <a:r>
              <a:rPr lang="ja-JP" altLang="en-US" sz="1050" b="1" dirty="0">
                <a:solidFill>
                  <a:srgbClr val="FF0000"/>
                </a:solidFill>
              </a:rPr>
              <a:t>〇  〇    〇  〇 　〇  〇 </a:t>
            </a:r>
            <a:endParaRPr kumimoji="1" lang="ja-JP" altLang="en-US" sz="1050" b="1" dirty="0">
              <a:solidFill>
                <a:srgbClr val="FF0000"/>
              </a:solidFill>
            </a:endParaRPr>
          </a:p>
        </p:txBody>
      </p:sp>
      <p:sp>
        <p:nvSpPr>
          <p:cNvPr id="116" name="テキスト ボックス 115"/>
          <p:cNvSpPr txBox="1"/>
          <p:nvPr/>
        </p:nvSpPr>
        <p:spPr>
          <a:xfrm flipH="1">
            <a:off x="2246204" y="3531168"/>
            <a:ext cx="453554"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17" name="テキスト ボックス 116"/>
          <p:cNvSpPr txBox="1"/>
          <p:nvPr/>
        </p:nvSpPr>
        <p:spPr>
          <a:xfrm>
            <a:off x="2208506" y="2746342"/>
            <a:ext cx="2318699" cy="338554"/>
          </a:xfrm>
          <a:prstGeom prst="rect">
            <a:avLst/>
          </a:prstGeom>
          <a:noFill/>
        </p:spPr>
        <p:txBody>
          <a:bodyPr wrap="square" rtlCol="0">
            <a:spAutoFit/>
          </a:bodyPr>
          <a:lstStyle/>
          <a:p>
            <a:r>
              <a:rPr kumimoji="1" lang="ja-JP" altLang="en-US" sz="1600" dirty="0">
                <a:solidFill>
                  <a:srgbClr val="FF0000"/>
                </a:solidFill>
              </a:rPr>
              <a:t>右膝関節靭帯損傷</a:t>
            </a:r>
          </a:p>
        </p:txBody>
      </p:sp>
      <p:sp>
        <p:nvSpPr>
          <p:cNvPr id="118" name="テキスト ボックス 117"/>
          <p:cNvSpPr txBox="1"/>
          <p:nvPr/>
        </p:nvSpPr>
        <p:spPr>
          <a:xfrm>
            <a:off x="2332058" y="4613875"/>
            <a:ext cx="1305611" cy="307777"/>
          </a:xfrm>
          <a:prstGeom prst="rect">
            <a:avLst/>
          </a:prstGeom>
          <a:noFill/>
        </p:spPr>
        <p:txBody>
          <a:bodyPr wrap="square" rtlCol="0">
            <a:spAutoFit/>
          </a:bodyPr>
          <a:lstStyle/>
          <a:p>
            <a:r>
              <a:rPr lang="ja-JP" altLang="en-US" sz="1400" dirty="0">
                <a:solidFill>
                  <a:srgbClr val="FF0000"/>
                </a:solidFill>
              </a:rPr>
              <a:t>△△病院</a:t>
            </a:r>
            <a:endParaRPr kumimoji="1" lang="ja-JP" altLang="en-US" sz="1400" dirty="0">
              <a:solidFill>
                <a:srgbClr val="FF0000"/>
              </a:solidFill>
            </a:endParaRPr>
          </a:p>
        </p:txBody>
      </p:sp>
      <p:sp>
        <p:nvSpPr>
          <p:cNvPr id="119" name="テキスト ボックス 118"/>
          <p:cNvSpPr txBox="1"/>
          <p:nvPr/>
        </p:nvSpPr>
        <p:spPr>
          <a:xfrm>
            <a:off x="4200848" y="4577407"/>
            <a:ext cx="1558439" cy="415498"/>
          </a:xfrm>
          <a:prstGeom prst="rect">
            <a:avLst/>
          </a:prstGeom>
          <a:noFill/>
        </p:spPr>
        <p:txBody>
          <a:bodyPr wrap="square" rtlCol="0">
            <a:spAutoFit/>
          </a:bodyPr>
          <a:lstStyle/>
          <a:p>
            <a:r>
              <a:rPr lang="ja-JP" altLang="en-US" sz="1050" dirty="0">
                <a:solidFill>
                  <a:srgbClr val="FF0000"/>
                </a:solidFill>
              </a:rPr>
              <a:t>△△市△△区△△町</a:t>
            </a:r>
            <a:endParaRPr lang="en-US" altLang="ja-JP" sz="1050" dirty="0">
              <a:solidFill>
                <a:srgbClr val="FF0000"/>
              </a:solidFill>
            </a:endParaRPr>
          </a:p>
          <a:p>
            <a:r>
              <a:rPr lang="ja-JP" altLang="en-US" sz="1050" dirty="0">
                <a:solidFill>
                  <a:srgbClr val="FF0000"/>
                </a:solidFill>
              </a:rPr>
              <a:t>　　　　　　〇－〇－〇</a:t>
            </a:r>
            <a:endParaRPr kumimoji="1" lang="ja-JP" altLang="en-US" sz="1050" dirty="0">
              <a:solidFill>
                <a:srgbClr val="FF0000"/>
              </a:solidFill>
            </a:endParaRPr>
          </a:p>
        </p:txBody>
      </p:sp>
      <p:sp>
        <p:nvSpPr>
          <p:cNvPr id="120" name="テキスト ボックス 119"/>
          <p:cNvSpPr txBox="1"/>
          <p:nvPr/>
        </p:nvSpPr>
        <p:spPr>
          <a:xfrm>
            <a:off x="6021359" y="4620499"/>
            <a:ext cx="1305611" cy="338554"/>
          </a:xfrm>
          <a:prstGeom prst="rect">
            <a:avLst/>
          </a:prstGeom>
          <a:noFill/>
        </p:spPr>
        <p:txBody>
          <a:bodyPr wrap="square" rtlCol="0">
            <a:spAutoFit/>
          </a:bodyPr>
          <a:lstStyle/>
          <a:p>
            <a:r>
              <a:rPr lang="ja-JP" altLang="en-US" sz="1600" dirty="0">
                <a:solidFill>
                  <a:srgbClr val="FF0000"/>
                </a:solidFill>
              </a:rPr>
              <a:t>〇〇　〇〇</a:t>
            </a:r>
            <a:endParaRPr kumimoji="1" lang="ja-JP" altLang="en-US" sz="1600" dirty="0">
              <a:solidFill>
                <a:srgbClr val="FF0000"/>
              </a:solidFill>
            </a:endParaRPr>
          </a:p>
        </p:txBody>
      </p:sp>
      <p:sp>
        <p:nvSpPr>
          <p:cNvPr id="125" name="テキスト ボックス 124"/>
          <p:cNvSpPr txBox="1"/>
          <p:nvPr/>
        </p:nvSpPr>
        <p:spPr>
          <a:xfrm>
            <a:off x="2256328" y="5908879"/>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27" name="テキスト ボックス 126"/>
          <p:cNvSpPr txBox="1"/>
          <p:nvPr/>
        </p:nvSpPr>
        <p:spPr>
          <a:xfrm>
            <a:off x="3802475" y="5911072"/>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28" name="テキスト ボックス 127"/>
          <p:cNvSpPr txBox="1"/>
          <p:nvPr/>
        </p:nvSpPr>
        <p:spPr>
          <a:xfrm>
            <a:off x="6493478" y="5784817"/>
            <a:ext cx="369328" cy="400110"/>
          </a:xfrm>
          <a:prstGeom prst="rect">
            <a:avLst/>
          </a:prstGeom>
          <a:noFill/>
        </p:spPr>
        <p:txBody>
          <a:bodyPr wrap="square" rtlCol="0">
            <a:spAutoFit/>
          </a:bodyPr>
          <a:lstStyle/>
          <a:p>
            <a:r>
              <a:rPr kumimoji="1" lang="ja-JP" altLang="en-US" dirty="0">
                <a:solidFill>
                  <a:srgbClr val="FF0000"/>
                </a:solidFill>
              </a:rPr>
              <a:t>〇</a:t>
            </a:r>
          </a:p>
        </p:txBody>
      </p:sp>
      <p:sp>
        <p:nvSpPr>
          <p:cNvPr id="130" name="テキスト ボックス 129"/>
          <p:cNvSpPr txBox="1"/>
          <p:nvPr/>
        </p:nvSpPr>
        <p:spPr>
          <a:xfrm>
            <a:off x="1896754" y="7034715"/>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31" name="テキスト ボックス 130"/>
          <p:cNvSpPr txBox="1"/>
          <p:nvPr/>
        </p:nvSpPr>
        <p:spPr>
          <a:xfrm>
            <a:off x="2283213" y="7119379"/>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33" name="テキスト ボックス 132"/>
          <p:cNvSpPr txBox="1"/>
          <p:nvPr/>
        </p:nvSpPr>
        <p:spPr>
          <a:xfrm>
            <a:off x="5151807" y="7121877"/>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134" name="テキスト ボックス 133"/>
          <p:cNvSpPr txBox="1"/>
          <p:nvPr/>
        </p:nvSpPr>
        <p:spPr>
          <a:xfrm>
            <a:off x="3309484" y="7561784"/>
            <a:ext cx="1116765" cy="307777"/>
          </a:xfrm>
          <a:prstGeom prst="rect">
            <a:avLst/>
          </a:prstGeom>
          <a:noFill/>
        </p:spPr>
        <p:txBody>
          <a:bodyPr wrap="square" rtlCol="0">
            <a:spAutoFit/>
          </a:bodyPr>
          <a:lstStyle/>
          <a:p>
            <a:r>
              <a:rPr lang="ja-JP" altLang="en-US" sz="1400" dirty="0">
                <a:solidFill>
                  <a:srgbClr val="FF0000"/>
                </a:solidFill>
              </a:rPr>
              <a:t>２５，０００</a:t>
            </a:r>
            <a:endParaRPr kumimoji="1" lang="ja-JP" altLang="en-US" sz="1400" dirty="0">
              <a:solidFill>
                <a:srgbClr val="FF0000"/>
              </a:solidFill>
            </a:endParaRPr>
          </a:p>
        </p:txBody>
      </p:sp>
      <p:sp>
        <p:nvSpPr>
          <p:cNvPr id="135" name="テキスト ボックス 134"/>
          <p:cNvSpPr txBox="1"/>
          <p:nvPr/>
        </p:nvSpPr>
        <p:spPr>
          <a:xfrm>
            <a:off x="2328151" y="7969646"/>
            <a:ext cx="3706107" cy="276999"/>
          </a:xfrm>
          <a:prstGeom prst="rect">
            <a:avLst/>
          </a:prstGeom>
          <a:noFill/>
        </p:spPr>
        <p:txBody>
          <a:bodyPr wrap="square" rtlCol="0">
            <a:spAutoFit/>
          </a:bodyPr>
          <a:lstStyle/>
          <a:p>
            <a:r>
              <a:rPr lang="ja-JP" altLang="en-US" sz="1200" dirty="0">
                <a:solidFill>
                  <a:srgbClr val="FF0000"/>
                </a:solidFill>
              </a:rPr>
              <a:t>右膝用装具の装着</a:t>
            </a:r>
            <a:endParaRPr kumimoji="1" lang="ja-JP" altLang="en-US" sz="1200" dirty="0">
              <a:solidFill>
                <a:srgbClr val="FF0000"/>
              </a:solidFill>
            </a:endParaRPr>
          </a:p>
        </p:txBody>
      </p:sp>
      <p:sp>
        <p:nvSpPr>
          <p:cNvPr id="137" name="テキスト ボックス 136"/>
          <p:cNvSpPr txBox="1"/>
          <p:nvPr/>
        </p:nvSpPr>
        <p:spPr>
          <a:xfrm>
            <a:off x="4797914" y="6685583"/>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39" name="テキスト ボックス 138"/>
          <p:cNvSpPr txBox="1"/>
          <p:nvPr/>
        </p:nvSpPr>
        <p:spPr>
          <a:xfrm>
            <a:off x="1929119" y="7489258"/>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５</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45730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621786" y="1222016"/>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4" name="object 57"/>
          <p:cNvSpPr/>
          <p:nvPr/>
        </p:nvSpPr>
        <p:spPr>
          <a:xfrm>
            <a:off x="1187450" y="1206140"/>
            <a:ext cx="5572264" cy="116876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●家族（被扶養者）が受診した場合でも、被保険者の氏名などの情報を記入してください。</a:t>
            </a:r>
            <a:endParaRPr lang="en-US" altLang="ja-JP" sz="1100" dirty="0"/>
          </a:p>
          <a:p>
            <a:endParaRPr lang="en-US" sz="1100" dirty="0"/>
          </a:p>
          <a:p>
            <a:r>
              <a:rPr lang="ja-JP" altLang="en-US" sz="1100" dirty="0"/>
              <a:t>●被保険者が亡くなられて、相続人の方が申請する場合は、申請者の氏名を記入してください。住所・振込先も同様です。ただし、生年月日欄は被保険者の生年月日を記入してください。</a:t>
            </a:r>
            <a:endParaRPr lang="en-US" altLang="ja-JP" sz="1100" dirty="0"/>
          </a:p>
          <a:p>
            <a:endParaRPr lang="en-US" sz="1100" dirty="0"/>
          </a:p>
          <a:p>
            <a:r>
              <a:rPr lang="ja-JP" altLang="en-US" sz="1100" dirty="0"/>
              <a:t>●相続人が請求する場合、被保険者との続柄がわかる</a:t>
            </a:r>
            <a:r>
              <a:rPr lang="en-US" altLang="ja-JP" sz="1100" b="1" u="sng" dirty="0"/>
              <a:t>【</a:t>
            </a:r>
            <a:r>
              <a:rPr lang="ja-JP" altLang="en-US" sz="1100" b="1" u="sng" dirty="0"/>
              <a:t>戸籍謄本</a:t>
            </a:r>
            <a:r>
              <a:rPr lang="en-US" altLang="ja-JP" sz="1100" b="1" u="sng" dirty="0"/>
              <a:t>】</a:t>
            </a:r>
            <a:r>
              <a:rPr lang="ja-JP" altLang="en-US" sz="1100" b="1" u="sng" dirty="0"/>
              <a:t>等</a:t>
            </a:r>
            <a:r>
              <a:rPr lang="ja-JP" altLang="en-US" sz="1100" dirty="0"/>
              <a:t>を添付してください。</a:t>
            </a:r>
            <a:endParaRPr lang="en-US" sz="1100" dirty="0"/>
          </a:p>
        </p:txBody>
      </p:sp>
      <p:sp>
        <p:nvSpPr>
          <p:cNvPr id="15" name="テキスト ボックス 14"/>
          <p:cNvSpPr txBox="1"/>
          <p:nvPr/>
        </p:nvSpPr>
        <p:spPr>
          <a:xfrm>
            <a:off x="628136" y="2509957"/>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6" name="object 57"/>
          <p:cNvSpPr/>
          <p:nvPr/>
        </p:nvSpPr>
        <p:spPr>
          <a:xfrm>
            <a:off x="1187450" y="2508383"/>
            <a:ext cx="5572264" cy="146341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●ゆう</a:t>
            </a:r>
            <a:r>
              <a:rPr lang="ja-JP" altLang="en-US" sz="1100" dirty="0" err="1"/>
              <a:t>ちょ</a:t>
            </a:r>
            <a:r>
              <a:rPr lang="ja-JP" altLang="en-US" sz="1100" dirty="0"/>
              <a:t>銀行の口座へ振込みを希望する場合は、従来の口座番号（記号・番号</a:t>
            </a:r>
            <a:r>
              <a:rPr lang="en-US" altLang="ja-JP" sz="1100" dirty="0"/>
              <a:t>13</a:t>
            </a:r>
            <a:r>
              <a:rPr lang="ja-JP" altLang="en-US" sz="1100" dirty="0"/>
              <a:t>桁）ではなく、振込専用の店名（漢字３文字）と預金種目・口座番号を記入してください。</a:t>
            </a:r>
            <a:endParaRPr lang="en-US" sz="1100" dirty="0"/>
          </a:p>
        </p:txBody>
      </p:sp>
      <p:pic>
        <p:nvPicPr>
          <p:cNvPr id="17" name="図 16"/>
          <p:cNvPicPr>
            <a:picLocks noChangeAspect="1"/>
          </p:cNvPicPr>
          <p:nvPr/>
        </p:nvPicPr>
        <p:blipFill>
          <a:blip r:embed="rId2"/>
          <a:stretch>
            <a:fillRect/>
          </a:stretch>
        </p:blipFill>
        <p:spPr>
          <a:xfrm>
            <a:off x="2178050" y="3060700"/>
            <a:ext cx="3362249" cy="915652"/>
          </a:xfrm>
          <a:prstGeom prst="rect">
            <a:avLst/>
          </a:prstGeom>
        </p:spPr>
      </p:pic>
      <p:sp>
        <p:nvSpPr>
          <p:cNvPr id="18" name="テキスト ボックス 17"/>
          <p:cNvSpPr txBox="1"/>
          <p:nvPr/>
        </p:nvSpPr>
        <p:spPr>
          <a:xfrm>
            <a:off x="2805906" y="3073400"/>
            <a:ext cx="789001" cy="276999"/>
          </a:xfrm>
          <a:prstGeom prst="rect">
            <a:avLst/>
          </a:prstGeom>
          <a:noFill/>
        </p:spPr>
        <p:txBody>
          <a:bodyPr wrap="square" rtlCol="0">
            <a:spAutoFit/>
          </a:bodyPr>
          <a:lstStyle/>
          <a:p>
            <a:r>
              <a:rPr kumimoji="1" lang="ja-JP" altLang="en-US" sz="1200" dirty="0">
                <a:solidFill>
                  <a:srgbClr val="FF0000"/>
                </a:solidFill>
              </a:rPr>
              <a:t>ゆうちょ</a:t>
            </a:r>
          </a:p>
        </p:txBody>
      </p:sp>
      <p:sp>
        <p:nvSpPr>
          <p:cNvPr id="19" name="テキスト ボックス 18"/>
          <p:cNvSpPr txBox="1"/>
          <p:nvPr/>
        </p:nvSpPr>
        <p:spPr>
          <a:xfrm>
            <a:off x="4294874" y="3073400"/>
            <a:ext cx="789001" cy="276999"/>
          </a:xfrm>
          <a:prstGeom prst="rect">
            <a:avLst/>
          </a:prstGeom>
          <a:noFill/>
        </p:spPr>
        <p:txBody>
          <a:bodyPr wrap="square" rtlCol="0">
            <a:spAutoFit/>
          </a:bodyPr>
          <a:lstStyle/>
          <a:p>
            <a:r>
              <a:rPr lang="ja-JP" altLang="en-US" sz="1200" dirty="0">
                <a:solidFill>
                  <a:srgbClr val="FF0000"/>
                </a:solidFill>
              </a:rPr>
              <a:t>一二三</a:t>
            </a:r>
            <a:endParaRPr kumimoji="1" lang="ja-JP" altLang="en-US" sz="1200" dirty="0">
              <a:solidFill>
                <a:srgbClr val="FF0000"/>
              </a:solidFill>
            </a:endParaRPr>
          </a:p>
        </p:txBody>
      </p:sp>
      <p:sp>
        <p:nvSpPr>
          <p:cNvPr id="20" name="テキスト ボックス 19"/>
          <p:cNvSpPr txBox="1"/>
          <p:nvPr/>
        </p:nvSpPr>
        <p:spPr>
          <a:xfrm>
            <a:off x="3788265" y="3363099"/>
            <a:ext cx="1616925" cy="230832"/>
          </a:xfrm>
          <a:prstGeom prst="rect">
            <a:avLst/>
          </a:prstGeom>
          <a:noFill/>
        </p:spPr>
        <p:txBody>
          <a:bodyPr wrap="square" rtlCol="0">
            <a:spAutoFit/>
          </a:bodyPr>
          <a:lstStyle/>
          <a:p>
            <a:r>
              <a:rPr lang="ja-JP" altLang="en-US" sz="900" dirty="0">
                <a:solidFill>
                  <a:srgbClr val="FF0000"/>
                </a:solidFill>
              </a:rPr>
              <a:t>１ ２ ３ ４ ５ ６ ７</a:t>
            </a:r>
            <a:endParaRPr kumimoji="1" lang="ja-JP" altLang="en-US" sz="900" dirty="0">
              <a:solidFill>
                <a:srgbClr val="FF0000"/>
              </a:solidFill>
            </a:endParaRPr>
          </a:p>
        </p:txBody>
      </p:sp>
      <p:sp>
        <p:nvSpPr>
          <p:cNvPr id="21" name="テキスト ボックス 20"/>
          <p:cNvSpPr txBox="1"/>
          <p:nvPr/>
        </p:nvSpPr>
        <p:spPr>
          <a:xfrm>
            <a:off x="2621242" y="336309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22" name="楕円 21"/>
          <p:cNvSpPr/>
          <p:nvPr/>
        </p:nvSpPr>
        <p:spPr>
          <a:xfrm>
            <a:off x="3644773" y="3073400"/>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楕円 22"/>
          <p:cNvSpPr/>
          <p:nvPr/>
        </p:nvSpPr>
        <p:spPr>
          <a:xfrm>
            <a:off x="5144872" y="3149387"/>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4" name="テキスト ボックス 23"/>
          <p:cNvSpPr txBox="1"/>
          <p:nvPr/>
        </p:nvSpPr>
        <p:spPr>
          <a:xfrm>
            <a:off x="3172831" y="3699353"/>
            <a:ext cx="1940291" cy="276999"/>
          </a:xfrm>
          <a:prstGeom prst="rect">
            <a:avLst/>
          </a:prstGeom>
          <a:noFill/>
        </p:spPr>
        <p:txBody>
          <a:bodyPr wrap="square" rtlCol="0">
            <a:spAutoFit/>
          </a:bodyPr>
          <a:lstStyle/>
          <a:p>
            <a:r>
              <a:rPr lang="ja-JP" altLang="en-US" sz="1200" dirty="0">
                <a:solidFill>
                  <a:srgbClr val="FF0000"/>
                </a:solidFill>
              </a:rPr>
              <a:t>健保　太郎</a:t>
            </a:r>
            <a:endParaRPr kumimoji="1" lang="ja-JP" altLang="en-US" sz="1200" dirty="0">
              <a:solidFill>
                <a:srgbClr val="FF0000"/>
              </a:solidFill>
            </a:endParaRPr>
          </a:p>
        </p:txBody>
      </p:sp>
      <p:sp>
        <p:nvSpPr>
          <p:cNvPr id="25" name="テキスト ボックス 24"/>
          <p:cNvSpPr txBox="1"/>
          <p:nvPr/>
        </p:nvSpPr>
        <p:spPr>
          <a:xfrm>
            <a:off x="3143584" y="3547380"/>
            <a:ext cx="1940291" cy="230832"/>
          </a:xfrm>
          <a:prstGeom prst="rect">
            <a:avLst/>
          </a:prstGeom>
          <a:noFill/>
        </p:spPr>
        <p:txBody>
          <a:bodyPr wrap="square" rtlCol="0">
            <a:spAutoFit/>
          </a:bodyPr>
          <a:lstStyle/>
          <a:p>
            <a:r>
              <a:rPr lang="ja-JP" altLang="en-US" sz="900" dirty="0">
                <a:solidFill>
                  <a:srgbClr val="FF0000"/>
                </a:solidFill>
              </a:rPr>
              <a:t>ケンポ　　タロウ</a:t>
            </a:r>
            <a:endParaRPr kumimoji="1" lang="ja-JP" altLang="en-US" sz="900" dirty="0">
              <a:solidFill>
                <a:srgbClr val="FF0000"/>
              </a:solidFill>
            </a:endParaRPr>
          </a:p>
        </p:txBody>
      </p:sp>
      <p:sp>
        <p:nvSpPr>
          <p:cNvPr id="26" name="テキスト ボックス 25"/>
          <p:cNvSpPr txBox="1"/>
          <p:nvPr/>
        </p:nvSpPr>
        <p:spPr>
          <a:xfrm>
            <a:off x="4947867" y="363771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grpSp>
        <p:nvGrpSpPr>
          <p:cNvPr id="27" name="グループ化 26"/>
          <p:cNvGrpSpPr/>
          <p:nvPr/>
        </p:nvGrpSpPr>
        <p:grpSpPr>
          <a:xfrm>
            <a:off x="553329" y="396938"/>
            <a:ext cx="6417628" cy="648982"/>
            <a:chOff x="553329" y="396938"/>
            <a:chExt cx="6417628" cy="648982"/>
          </a:xfrm>
        </p:grpSpPr>
        <p:sp>
          <p:nvSpPr>
            <p:cNvPr id="28" name="object 15"/>
            <p:cNvSpPr/>
            <p:nvPr/>
          </p:nvSpPr>
          <p:spPr>
            <a:xfrm>
              <a:off x="5131305" y="40389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6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9" name="object 45"/>
            <p:cNvSpPr/>
            <p:nvPr/>
          </p:nvSpPr>
          <p:spPr>
            <a:xfrm>
              <a:off x="555234" y="1045920"/>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30" name="object 46"/>
            <p:cNvSpPr/>
            <p:nvPr/>
          </p:nvSpPr>
          <p:spPr>
            <a:xfrm>
              <a:off x="553329" y="396938"/>
              <a:ext cx="6415723"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31" name="object 62"/>
            <p:cNvSpPr txBox="1"/>
            <p:nvPr/>
          </p:nvSpPr>
          <p:spPr>
            <a:xfrm>
              <a:off x="681906" y="580285"/>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3" name="object 62"/>
            <p:cNvSpPr txBox="1"/>
            <p:nvPr/>
          </p:nvSpPr>
          <p:spPr>
            <a:xfrm>
              <a:off x="2265227" y="51287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療養費</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4" name="object 17"/>
            <p:cNvSpPr/>
            <p:nvPr/>
          </p:nvSpPr>
          <p:spPr>
            <a:xfrm>
              <a:off x="5074394" y="74192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35"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6" name="object 62"/>
            <p:cNvSpPr txBox="1"/>
            <p:nvPr/>
          </p:nvSpPr>
          <p:spPr>
            <a:xfrm>
              <a:off x="1516526"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7" name="object 62"/>
            <p:cNvSpPr txBox="1"/>
            <p:nvPr/>
          </p:nvSpPr>
          <p:spPr>
            <a:xfrm>
              <a:off x="1516526"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38" name="object 11"/>
            <p:cNvSpPr/>
            <p:nvPr/>
          </p:nvSpPr>
          <p:spPr>
            <a:xfrm>
              <a:off x="5761300" y="40389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sp>
        <p:nvSpPr>
          <p:cNvPr id="12" name="テキスト ボックス 11"/>
          <p:cNvSpPr txBox="1"/>
          <p:nvPr/>
        </p:nvSpPr>
        <p:spPr>
          <a:xfrm>
            <a:off x="5107271" y="511481"/>
            <a:ext cx="1947579" cy="30777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000" dirty="0">
                <a:solidFill>
                  <a:srgbClr val="FF0000"/>
                </a:solidFill>
              </a:rPr>
              <a:t>【</a:t>
            </a:r>
            <a:r>
              <a:rPr lang="ja-JP" altLang="en-US" sz="2000" dirty="0">
                <a:solidFill>
                  <a:srgbClr val="FF0000"/>
                </a:solidFill>
              </a:rPr>
              <a:t>記入上の注意</a:t>
            </a:r>
            <a:r>
              <a:rPr lang="en-US" altLang="ja-JP" sz="2000" dirty="0">
                <a:solidFill>
                  <a:srgbClr val="FF0000"/>
                </a:solidFill>
              </a:rPr>
              <a:t>】</a:t>
            </a:r>
            <a:endParaRPr kumimoji="1" lang="ja-JP" altLang="en-US" sz="2000" dirty="0">
              <a:solidFill>
                <a:srgbClr val="FF0000"/>
              </a:solidFill>
            </a:endParaRPr>
          </a:p>
        </p:txBody>
      </p:sp>
      <p:sp>
        <p:nvSpPr>
          <p:cNvPr id="39" name="テキスト ボックス 38"/>
          <p:cNvSpPr txBox="1"/>
          <p:nvPr/>
        </p:nvSpPr>
        <p:spPr>
          <a:xfrm>
            <a:off x="628136" y="410737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0" name="object 57"/>
          <p:cNvSpPr/>
          <p:nvPr/>
        </p:nvSpPr>
        <p:spPr>
          <a:xfrm>
            <a:off x="1221139" y="4107379"/>
            <a:ext cx="5572264" cy="1061693"/>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●装具等の装着について指示を受けた日をご記入ください。</a:t>
            </a:r>
            <a:endParaRPr lang="en-US" altLang="ja-JP" sz="1100" dirty="0"/>
          </a:p>
          <a:p>
            <a:r>
              <a:rPr lang="ja-JP" altLang="en-US" sz="1100" dirty="0"/>
              <a:t>　　　・コルセット等の場合・・・「意見書」の</a:t>
            </a:r>
            <a:r>
              <a:rPr lang="ja-JP" altLang="en-US" sz="1100" b="1" u="sng" dirty="0"/>
              <a:t>医師が証明した日</a:t>
            </a:r>
            <a:endParaRPr lang="en-US" altLang="ja-JP" sz="1100" b="1" u="sng" dirty="0"/>
          </a:p>
          <a:p>
            <a:r>
              <a:rPr lang="ja-JP" altLang="en-US" sz="1100" dirty="0"/>
              <a:t>　　　・小児弱視等にかかる眼鏡等の場合・・・「眼鏡等作成指示書」に記載されている</a:t>
            </a:r>
            <a:r>
              <a:rPr lang="ja-JP" altLang="en-US" sz="1100" b="1" u="sng" dirty="0"/>
              <a:t>作成</a:t>
            </a:r>
            <a:endParaRPr lang="en-US" altLang="ja-JP" sz="1100" b="1" u="sng" dirty="0"/>
          </a:p>
          <a:p>
            <a:r>
              <a:rPr lang="ja-JP" altLang="en-US" sz="1100" dirty="0"/>
              <a:t>　　　　　　　　　　　　　　　　　　　　　　　　　　　　　</a:t>
            </a:r>
            <a:r>
              <a:rPr lang="ja-JP" altLang="en-US" sz="1100" b="1" u="sng" dirty="0"/>
              <a:t>指示があった日</a:t>
            </a:r>
            <a:endParaRPr lang="en-US" altLang="ja-JP" sz="1100" b="1" u="sng" dirty="0"/>
          </a:p>
          <a:p>
            <a:r>
              <a:rPr lang="ja-JP" altLang="en-US" sz="1100" dirty="0"/>
              <a:t>　　　・弾性着衣の場合・・・「弾性着衣等装着指示書」に記載されている</a:t>
            </a:r>
            <a:r>
              <a:rPr lang="ja-JP" altLang="en-US" sz="1100" b="1" u="sng" dirty="0"/>
              <a:t>装着指示があった日</a:t>
            </a:r>
            <a:endParaRPr lang="en-US" sz="1100" b="1" u="sng" dirty="0"/>
          </a:p>
        </p:txBody>
      </p:sp>
      <p:sp>
        <p:nvSpPr>
          <p:cNvPr id="41" name="テキスト ボックス 40"/>
          <p:cNvSpPr txBox="1"/>
          <p:nvPr/>
        </p:nvSpPr>
        <p:spPr>
          <a:xfrm>
            <a:off x="621786" y="530009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2" name="object 57"/>
          <p:cNvSpPr/>
          <p:nvPr/>
        </p:nvSpPr>
        <p:spPr>
          <a:xfrm>
            <a:off x="1221139" y="5300099"/>
            <a:ext cx="5572264" cy="887571"/>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●治療用装具を装着した日をご記入ください。</a:t>
            </a:r>
            <a:endParaRPr lang="en-US" altLang="ja-JP" sz="1100" dirty="0"/>
          </a:p>
          <a:p>
            <a:r>
              <a:rPr lang="ja-JP" altLang="en-US" sz="1100" dirty="0"/>
              <a:t>　　　・コルセット等の場合・・・「装具装着証明書」に記載されている</a:t>
            </a:r>
            <a:r>
              <a:rPr lang="ja-JP" altLang="en-US" sz="1100" b="1" u="sng" dirty="0"/>
              <a:t>装具を装着した日</a:t>
            </a:r>
            <a:endParaRPr lang="en-US" altLang="ja-JP" sz="1100" b="1" u="sng" dirty="0"/>
          </a:p>
          <a:p>
            <a:r>
              <a:rPr lang="ja-JP" altLang="en-US" sz="1100" dirty="0"/>
              <a:t>　　　・小児弱視等にかかる眼鏡等の場合・・・領収書に記載されている</a:t>
            </a:r>
            <a:r>
              <a:rPr lang="ja-JP" altLang="en-US" sz="1100" b="1" u="sng" dirty="0"/>
              <a:t>領収日</a:t>
            </a:r>
            <a:endParaRPr lang="en-US" altLang="ja-JP" sz="1100" b="1" u="sng" dirty="0"/>
          </a:p>
          <a:p>
            <a:r>
              <a:rPr lang="ja-JP" altLang="en-US" sz="1100" dirty="0"/>
              <a:t>　　　・弾性着衣の場合・・・領収書に記載されている</a:t>
            </a:r>
            <a:r>
              <a:rPr lang="ja-JP" altLang="en-US" sz="1100" b="1" u="sng" dirty="0"/>
              <a:t>領収日</a:t>
            </a:r>
            <a:endParaRPr lang="en-US" altLang="ja-JP" sz="1100" b="1" u="sng" dirty="0"/>
          </a:p>
          <a:p>
            <a:endParaRPr lang="en-US" sz="1100" dirty="0"/>
          </a:p>
        </p:txBody>
      </p:sp>
      <p:sp>
        <p:nvSpPr>
          <p:cNvPr id="43" name="object 57"/>
          <p:cNvSpPr/>
          <p:nvPr/>
        </p:nvSpPr>
        <p:spPr>
          <a:xfrm>
            <a:off x="1221139" y="6833667"/>
            <a:ext cx="5572264" cy="3354333"/>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en-US" altLang="ja-JP" sz="1000" dirty="0"/>
              <a:t>【</a:t>
            </a:r>
            <a:r>
              <a:rPr lang="ja-JP" altLang="en-US" sz="1000" dirty="0"/>
              <a:t>添付書類</a:t>
            </a:r>
            <a:r>
              <a:rPr lang="en-US" altLang="ja-JP" sz="1000" dirty="0"/>
              <a:t>】</a:t>
            </a:r>
          </a:p>
          <a:p>
            <a:endParaRPr lang="en-US" sz="1000" dirty="0"/>
          </a:p>
          <a:p>
            <a:r>
              <a:rPr lang="ja-JP" altLang="en-US" sz="1000" dirty="0"/>
              <a:t>●医師の指示により、治療用の装具（コルセット等）を購入、装着したとき</a:t>
            </a:r>
            <a:endParaRPr lang="en-US" altLang="ja-JP" sz="1000" dirty="0"/>
          </a:p>
          <a:p>
            <a:r>
              <a:rPr lang="ja-JP" altLang="en-US" sz="1000" dirty="0"/>
              <a:t>　　</a:t>
            </a:r>
            <a:r>
              <a:rPr lang="en-US" altLang="ja-JP" sz="1000" dirty="0"/>
              <a:t>1.</a:t>
            </a:r>
            <a:r>
              <a:rPr lang="ja-JP" altLang="en-US" sz="1000" dirty="0"/>
              <a:t>医療機等が発行した医師の</a:t>
            </a:r>
            <a:r>
              <a:rPr lang="ja-JP" altLang="en-US" sz="1000" b="1" u="sng" dirty="0"/>
              <a:t>「意見書および装具装着証明書の原本」</a:t>
            </a:r>
            <a:endParaRPr lang="en-US" altLang="ja-JP" sz="1000" b="1" u="sng" dirty="0"/>
          </a:p>
          <a:p>
            <a:r>
              <a:rPr lang="ja-JP" altLang="en-US" sz="1000" dirty="0"/>
              <a:t>　　</a:t>
            </a:r>
            <a:r>
              <a:rPr lang="en-US" altLang="ja-JP" sz="1000" dirty="0"/>
              <a:t>2.</a:t>
            </a:r>
            <a:r>
              <a:rPr lang="ja-JP" altLang="en-US" sz="1000" dirty="0"/>
              <a:t>装具の名称、種類および内訳別の費用額が記載された</a:t>
            </a:r>
            <a:r>
              <a:rPr lang="ja-JP" altLang="en-US" sz="1000" b="1" u="sng" dirty="0"/>
              <a:t>「領収書の原本」</a:t>
            </a:r>
            <a:endParaRPr lang="en-US" altLang="ja-JP" sz="1000" b="1" u="sng" dirty="0"/>
          </a:p>
          <a:p>
            <a:endParaRPr lang="en-US" sz="1000" dirty="0"/>
          </a:p>
          <a:p>
            <a:r>
              <a:rPr lang="ja-JP" altLang="en-US" sz="1000" dirty="0"/>
              <a:t>●９歳未満の小児が小児弱視等の治療を目的として眼鏡やコンタクトレンズを購入したとき</a:t>
            </a:r>
            <a:endParaRPr lang="en-US" altLang="ja-JP" sz="1000" dirty="0"/>
          </a:p>
          <a:p>
            <a:r>
              <a:rPr lang="ja-JP" altLang="en-US" sz="1000" dirty="0"/>
              <a:t>　　</a:t>
            </a:r>
            <a:r>
              <a:rPr lang="en-US" altLang="ja-JP" sz="1000" dirty="0"/>
              <a:t>1.</a:t>
            </a:r>
            <a:r>
              <a:rPr lang="ja-JP" altLang="en-US" sz="1000" b="1" u="sng" dirty="0"/>
              <a:t>「眼鏡等作成指示書」</a:t>
            </a:r>
            <a:r>
              <a:rPr lang="ja-JP" altLang="en-US" sz="1000" dirty="0"/>
              <a:t>（視力等の検査結果が明記されていない場合は</a:t>
            </a:r>
            <a:r>
              <a:rPr lang="ja-JP" altLang="en-US" sz="1000" b="1" u="sng" dirty="0"/>
              <a:t>視力等の検査結果</a:t>
            </a:r>
            <a:r>
              <a:rPr lang="ja-JP" altLang="en-US" sz="1000" dirty="0"/>
              <a:t>の</a:t>
            </a:r>
            <a:endParaRPr lang="en-US" altLang="ja-JP" sz="1000" dirty="0"/>
          </a:p>
          <a:p>
            <a:r>
              <a:rPr lang="ja-JP" altLang="en-US" sz="1000" dirty="0"/>
              <a:t>　　　コピー）</a:t>
            </a:r>
            <a:endParaRPr lang="en-US" altLang="ja-JP" sz="1000" dirty="0"/>
          </a:p>
          <a:p>
            <a:r>
              <a:rPr lang="ja-JP" altLang="en-US" sz="1000" dirty="0"/>
              <a:t>　　</a:t>
            </a:r>
            <a:r>
              <a:rPr lang="en-US" altLang="ja-JP" sz="1000" dirty="0"/>
              <a:t>2.</a:t>
            </a:r>
            <a:r>
              <a:rPr lang="ja-JP" altLang="en-US" sz="1000" dirty="0"/>
              <a:t>眼鏡等の名称、種類および内訳別の費用額が記載された</a:t>
            </a:r>
            <a:r>
              <a:rPr lang="ja-JP" altLang="en-US" sz="1000" b="1" u="sng" dirty="0"/>
              <a:t>「領収書の原本」　</a:t>
            </a:r>
            <a:endParaRPr lang="en-US" altLang="ja-JP" sz="1000" dirty="0"/>
          </a:p>
          <a:p>
            <a:r>
              <a:rPr lang="ja-JP" altLang="en-US" sz="1000" dirty="0"/>
              <a:t>　</a:t>
            </a:r>
            <a:endParaRPr lang="en-US" altLang="ja-JP" sz="1000" dirty="0"/>
          </a:p>
          <a:p>
            <a:r>
              <a:rPr lang="ja-JP" altLang="en-US" sz="1000" dirty="0"/>
              <a:t>●医師の指示により、治療用の弾性着衣等を購入、装着したとき</a:t>
            </a:r>
            <a:endParaRPr lang="en-US" altLang="ja-JP" sz="1000" dirty="0"/>
          </a:p>
          <a:p>
            <a:r>
              <a:rPr lang="ja-JP" altLang="en-US" sz="1000" dirty="0"/>
              <a:t>　　</a:t>
            </a:r>
            <a:r>
              <a:rPr lang="en-US" altLang="ja-JP" sz="1000" dirty="0"/>
              <a:t>1.</a:t>
            </a:r>
            <a:r>
              <a:rPr lang="ja-JP" altLang="en-US" sz="1000" dirty="0"/>
              <a:t>医療機等が発行した</a:t>
            </a:r>
            <a:r>
              <a:rPr lang="ja-JP" altLang="en-US" sz="1000" b="1" u="sng" dirty="0"/>
              <a:t>「弾性着衣等装着指示書」</a:t>
            </a:r>
            <a:endParaRPr lang="en-US" altLang="ja-JP" sz="1000" b="1" u="sng" dirty="0"/>
          </a:p>
          <a:p>
            <a:r>
              <a:rPr lang="ja-JP" altLang="en-US" sz="1000" dirty="0"/>
              <a:t>　　</a:t>
            </a:r>
            <a:r>
              <a:rPr lang="en-US" altLang="ja-JP" sz="1000" dirty="0"/>
              <a:t>2.</a:t>
            </a:r>
            <a:r>
              <a:rPr lang="ja-JP" altLang="en-US" sz="1000" dirty="0"/>
              <a:t>名称、種類および内訳別の費用額が記載された</a:t>
            </a:r>
            <a:r>
              <a:rPr lang="ja-JP" altLang="en-US" sz="1000" b="1" u="sng" dirty="0"/>
              <a:t>「領収書の原本」　</a:t>
            </a:r>
            <a:endParaRPr lang="en-US" altLang="ja-JP" sz="1000" dirty="0"/>
          </a:p>
          <a:p>
            <a:endParaRPr lang="en-US" sz="1000" dirty="0"/>
          </a:p>
          <a:p>
            <a:r>
              <a:rPr lang="ja-JP" altLang="en-US" sz="1000" dirty="0"/>
              <a:t>●ケガ（負傷）による申請の場合・・・</a:t>
            </a:r>
            <a:r>
              <a:rPr lang="ja-JP" altLang="en-US" sz="1000" b="1" u="sng" dirty="0"/>
              <a:t>「負傷原因届」</a:t>
            </a:r>
            <a:endParaRPr lang="en-US" altLang="ja-JP" sz="1000" b="1" u="sng" dirty="0"/>
          </a:p>
          <a:p>
            <a:endParaRPr lang="en-US" altLang="ja-JP" sz="1000" dirty="0"/>
          </a:p>
          <a:p>
            <a:r>
              <a:rPr lang="ja-JP" altLang="en-US" sz="1000" dirty="0"/>
              <a:t>●第三者による傷病の場合・・・</a:t>
            </a:r>
            <a:r>
              <a:rPr lang="ja-JP" altLang="en-US" sz="1000" b="1" u="sng" dirty="0"/>
              <a:t>「第三者行為による傷病届」</a:t>
            </a:r>
            <a:endParaRPr lang="en-US" altLang="ja-JP" sz="1000" b="1" u="sng" dirty="0"/>
          </a:p>
          <a:p>
            <a:endParaRPr lang="en-US" altLang="ja-JP" sz="1000" dirty="0"/>
          </a:p>
          <a:p>
            <a:r>
              <a:rPr lang="ja-JP" altLang="en-US" sz="1000" dirty="0"/>
              <a:t>●被保険者が亡くなられ、相続人の方が請求する場合・・・被保険者との続柄がわかる</a:t>
            </a:r>
            <a:r>
              <a:rPr lang="ja-JP" altLang="en-US" sz="1000" b="1" u="sng" dirty="0"/>
              <a:t>「戸籍謄本」</a:t>
            </a:r>
            <a:r>
              <a:rPr lang="ja-JP" altLang="en-US" sz="1000" dirty="0"/>
              <a:t>等</a:t>
            </a:r>
            <a:endParaRPr lang="en-US" altLang="ja-JP" sz="1000" dirty="0"/>
          </a:p>
          <a:p>
            <a:endParaRPr lang="en-US" sz="1000" dirty="0"/>
          </a:p>
        </p:txBody>
      </p:sp>
      <p:sp>
        <p:nvSpPr>
          <p:cNvPr id="44" name="object 62"/>
          <p:cNvSpPr txBox="1"/>
          <p:nvPr/>
        </p:nvSpPr>
        <p:spPr>
          <a:xfrm>
            <a:off x="3143652" y="604227"/>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r>
              <a:rPr lang="en-US" altLang="ja-JP" sz="1400" b="1" dirty="0">
                <a:latin typeface="ＭＳ ゴシック" panose="020B0609070205080204" pitchFamily="49" charset="-128"/>
                <a:ea typeface="ＭＳ ゴシック" panose="020B0609070205080204" pitchFamily="49" charset="-128"/>
                <a:cs typeface="PMingLiU"/>
              </a:rPr>
              <a:t>(</a:t>
            </a:r>
            <a:r>
              <a:rPr lang="ja-JP" altLang="en-US" sz="1400" b="1" dirty="0">
                <a:latin typeface="ＭＳ ゴシック" panose="020B0609070205080204" pitchFamily="49" charset="-128"/>
                <a:ea typeface="ＭＳ ゴシック" panose="020B0609070205080204" pitchFamily="49" charset="-128"/>
                <a:cs typeface="PMingLiU"/>
              </a:rPr>
              <a:t>治療用装具</a:t>
            </a:r>
            <a:r>
              <a:rPr lang="en-US" altLang="ja-JP" sz="1400" b="1" dirty="0">
                <a:latin typeface="ＭＳ ゴシック" panose="020B0609070205080204" pitchFamily="49" charset="-128"/>
                <a:ea typeface="ＭＳ ゴシック" panose="020B0609070205080204" pitchFamily="49" charset="-128"/>
                <a:cs typeface="PMingLiU"/>
              </a:rPr>
              <a:t>)</a:t>
            </a:r>
            <a:endParaRPr sz="1400" b="1" dirty="0">
              <a:latin typeface="ＭＳ ゴシック" panose="020B0609070205080204" pitchFamily="49" charset="-128"/>
              <a:ea typeface="ＭＳ ゴシック" panose="020B0609070205080204" pitchFamily="49" charset="-128"/>
              <a:cs typeface="PMingLiU"/>
            </a:endParaRPr>
          </a:p>
        </p:txBody>
      </p:sp>
      <p:sp>
        <p:nvSpPr>
          <p:cNvPr id="45" name="テキスト ボックス 44"/>
          <p:cNvSpPr txBox="1"/>
          <p:nvPr/>
        </p:nvSpPr>
        <p:spPr>
          <a:xfrm>
            <a:off x="628136" y="6308153"/>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５</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6" name="object 57"/>
          <p:cNvSpPr/>
          <p:nvPr/>
        </p:nvSpPr>
        <p:spPr>
          <a:xfrm>
            <a:off x="1221139" y="6313074"/>
            <a:ext cx="5572264" cy="39518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●領収書（領収明細書）に記載されている金額を記入してください。</a:t>
            </a:r>
            <a:endParaRPr lang="en-US" sz="1100" dirty="0"/>
          </a:p>
        </p:txBody>
      </p:sp>
    </p:spTree>
    <p:extLst>
      <p:ext uri="{BB962C8B-B14F-4D97-AF65-F5344CB8AC3E}">
        <p14:creationId xmlns:p14="http://schemas.microsoft.com/office/powerpoint/2010/main" val="2151807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3149</TotalTime>
  <Words>2086</Words>
  <Application>Microsoft Office PowerPoint</Application>
  <PresentationFormat>ユーザー設定</PresentationFormat>
  <Paragraphs>396</Paragraphs>
  <Slides>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Arial Unicode MS</vt:lpstr>
      <vt:lpstr>HGP創英角ﾎﾟｯﾌﾟ体</vt:lpstr>
      <vt:lpstr>Meiryo UI</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263</cp:revision>
  <cp:lastPrinted>2021-03-18T01:01:45Z</cp:lastPrinted>
  <dcterms:created xsi:type="dcterms:W3CDTF">2016-07-06T07:28:27Z</dcterms:created>
  <dcterms:modified xsi:type="dcterms:W3CDTF">2021-03-18T01:07:39Z</dcterms:modified>
</cp:coreProperties>
</file>